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62"/>
  </p:notesMasterIdLst>
  <p:handoutMasterIdLst>
    <p:handoutMasterId r:id="rId63"/>
  </p:handoutMasterIdLst>
  <p:sldIdLst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427" r:id="rId11"/>
    <p:sldId id="429" r:id="rId12"/>
    <p:sldId id="430" r:id="rId13"/>
    <p:sldId id="425" r:id="rId14"/>
    <p:sldId id="394" r:id="rId15"/>
    <p:sldId id="395" r:id="rId16"/>
    <p:sldId id="396" r:id="rId17"/>
    <p:sldId id="397" r:id="rId18"/>
    <p:sldId id="398" r:id="rId19"/>
    <p:sldId id="420" r:id="rId20"/>
    <p:sldId id="424" r:id="rId21"/>
    <p:sldId id="399" r:id="rId22"/>
    <p:sldId id="419" r:id="rId23"/>
    <p:sldId id="421" r:id="rId24"/>
    <p:sldId id="433" r:id="rId25"/>
    <p:sldId id="432" r:id="rId26"/>
    <p:sldId id="422" r:id="rId27"/>
    <p:sldId id="423" r:id="rId28"/>
    <p:sldId id="406" r:id="rId29"/>
    <p:sldId id="407" r:id="rId30"/>
    <p:sldId id="412" r:id="rId31"/>
    <p:sldId id="414" r:id="rId32"/>
    <p:sldId id="415" r:id="rId33"/>
    <p:sldId id="413" r:id="rId34"/>
    <p:sldId id="400" r:id="rId35"/>
    <p:sldId id="401" r:id="rId36"/>
    <p:sldId id="402" r:id="rId37"/>
    <p:sldId id="403" r:id="rId38"/>
    <p:sldId id="418" r:id="rId39"/>
    <p:sldId id="404" r:id="rId40"/>
    <p:sldId id="405" r:id="rId41"/>
    <p:sldId id="416" r:id="rId42"/>
    <p:sldId id="417" r:id="rId43"/>
    <p:sldId id="337" r:id="rId44"/>
    <p:sldId id="334" r:id="rId45"/>
    <p:sldId id="332" r:id="rId46"/>
    <p:sldId id="336" r:id="rId47"/>
    <p:sldId id="365" r:id="rId48"/>
    <p:sldId id="335" r:id="rId49"/>
    <p:sldId id="339" r:id="rId50"/>
    <p:sldId id="354" r:id="rId51"/>
    <p:sldId id="363" r:id="rId52"/>
    <p:sldId id="368" r:id="rId53"/>
    <p:sldId id="367" r:id="rId54"/>
    <p:sldId id="369" r:id="rId55"/>
    <p:sldId id="370" r:id="rId56"/>
    <p:sldId id="371" r:id="rId57"/>
    <p:sldId id="375" r:id="rId58"/>
    <p:sldId id="372" r:id="rId59"/>
    <p:sldId id="374" r:id="rId60"/>
    <p:sldId id="373" r:id="rId61"/>
  </p:sldIdLst>
  <p:sldSz cx="12192000" cy="6858000"/>
  <p:notesSz cx="6858000" cy="994568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427"/>
            <p14:sldId id="429"/>
            <p14:sldId id="430"/>
            <p14:sldId id="425"/>
            <p14:sldId id="394"/>
            <p14:sldId id="395"/>
            <p14:sldId id="396"/>
            <p14:sldId id="397"/>
            <p14:sldId id="398"/>
            <p14:sldId id="420"/>
            <p14:sldId id="424"/>
            <p14:sldId id="399"/>
            <p14:sldId id="419"/>
            <p14:sldId id="421"/>
            <p14:sldId id="433"/>
            <p14:sldId id="432"/>
            <p14:sldId id="422"/>
            <p14:sldId id="423"/>
            <p14:sldId id="406"/>
            <p14:sldId id="407"/>
            <p14:sldId id="412"/>
            <p14:sldId id="414"/>
            <p14:sldId id="415"/>
            <p14:sldId id="413"/>
            <p14:sldId id="400"/>
            <p14:sldId id="401"/>
            <p14:sldId id="402"/>
            <p14:sldId id="403"/>
            <p14:sldId id="418"/>
            <p14:sldId id="404"/>
            <p14:sldId id="405"/>
            <p14:sldId id="416"/>
            <p14:sldId id="417"/>
            <p14:sldId id="337"/>
            <p14:sldId id="334"/>
          </p14:sldIdLst>
        </p14:section>
        <p14:section name="디자인, 모핑, 주석 달기, 공동 작업, 입력하세요" id="{B9B51309-D148-4332-87C2-07BE32FBCA3B}">
          <p14:sldIdLst>
            <p14:sldId id="332"/>
            <p14:sldId id="336"/>
            <p14:sldId id="365"/>
            <p14:sldId id="335"/>
            <p14:sldId id="339"/>
            <p14:sldId id="354"/>
            <p14:sldId id="363"/>
            <p14:sldId id="368"/>
            <p14:sldId id="367"/>
            <p14:sldId id="369"/>
            <p14:sldId id="370"/>
            <p14:sldId id="371"/>
            <p14:sldId id="375"/>
            <p14:sldId id="372"/>
            <p14:sldId id="374"/>
            <p14:sldId id="373"/>
          </p14:sldIdLst>
        </p14:section>
        <p14:section name="자세한 정보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23922"/>
    <a:srgbClr val="D24726"/>
    <a:srgbClr val="404040"/>
    <a:srgbClr val="FF9B45"/>
    <a:srgbClr val="DD462F"/>
    <a:srgbClr val="F8CFB6"/>
    <a:srgbClr val="F8CAB6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5" autoAdjust="0"/>
    <p:restoredTop sz="94214" autoAdjust="0"/>
  </p:normalViewPr>
  <p:slideViewPr>
    <p:cSldViewPr snapToGrid="0">
      <p:cViewPr varScale="1">
        <p:scale>
          <a:sx n="89" d="100"/>
          <a:sy n="89" d="100"/>
        </p:scale>
        <p:origin x="57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15F40D-08A2-4F84-B4A2-2F9EBAB934A1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2023년 1월 2일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27FEE97-95E1-4DDA-8A0E-0C18B2A24C80}" type="datetime4">
              <a:rPr lang="ko-KR" altLang="en-US" smtClean="0"/>
              <a:pPr/>
              <a:t>2023년 1월 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771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77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21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14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151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5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마스터 텍스트 스타일을 편집합니다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636054-7A0D-4D3A-AE21-4504934500BD}" type="datetime4">
              <a:rPr lang="ko-KR" altLang="en-US" smtClean="0"/>
              <a:pPr/>
              <a:t>2023년 1월 2일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편집합니다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마스터 텍스트 스타일을 편집합니다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ED3E8F9-B26D-4092-8522-052FD8E69B33}" type="datetime4">
              <a:rPr lang="ko-KR" altLang="en-US" smtClean="0"/>
              <a:pPr/>
              <a:t>2023년 1월 2일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편집합니다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둘째 수준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셋째 수준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넷째 수준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12498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925300-0E7B-457A-B219-9E998EA89116}" type="datetime4">
              <a:rPr lang="ko-KR" altLang="en-US" smtClean="0"/>
              <a:pPr/>
              <a:t>2023년 1월 2일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둘째 수준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셋째 수준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넷째 수준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12498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6CDEA13-464F-4044-8C78-9A2395D6A814}" type="datetime4">
              <a:rPr lang="ko-KR" altLang="en-US" smtClean="0"/>
              <a:pPr/>
              <a:t>2023년 1월 2일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11" Type="http://schemas.openxmlformats.org/officeDocument/2006/relationships/image" Target="../media/image33.png"/><Relationship Id="rId5" Type="http://schemas.openxmlformats.org/officeDocument/2006/relationships/image" Target="../media/image11.emf"/><Relationship Id="rId10" Type="http://schemas.openxmlformats.org/officeDocument/2006/relationships/image" Target="../media/image51.png"/><Relationship Id="rId4" Type="http://schemas.openxmlformats.org/officeDocument/2006/relationships/hyperlink" Target="https://pixabay.com/es/nube-blanco-formas-nubes-clima-35567/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em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11" Type="http://schemas.openxmlformats.org/officeDocument/2006/relationships/image" Target="../media/image51.png"/><Relationship Id="rId5" Type="http://schemas.openxmlformats.org/officeDocument/2006/relationships/image" Target="../media/image11.emf"/><Relationship Id="rId10" Type="http://schemas.openxmlformats.org/officeDocument/2006/relationships/image" Target="../media/image5.png"/><Relationship Id="rId4" Type="http://schemas.openxmlformats.org/officeDocument/2006/relationships/hyperlink" Target="https://pixabay.com/es/nube-blanco-formas-nubes-clima-35567/" TargetMode="External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aver?isHttpsRedirect=true&amp;blogId=mkhee77&amp;logNo=220981900456" TargetMode="External"/><Relationship Id="rId2" Type="http://schemas.openxmlformats.org/officeDocument/2006/relationships/hyperlink" Target="https://m.blog.naver.com/PostView.naver?isHttpsRedirect=true&amp;blogId=ann_arbor&amp;logNo=221719562664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kernambo.com/75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12" Type="http://schemas.openxmlformats.org/officeDocument/2006/relationships/image" Target="../media/image27.emf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hyperlink" Target="https://pixabay.com/es/nube-blanco-formas-nubes-clima-35567/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s://pixabay.com/es/nube-blanco-formas-nubes-clima-35567/" TargetMode="Externa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8367816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관제 프로그램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 – </a:t>
            </a:r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데이터 위주</a:t>
            </a:r>
          </a:p>
        </p:txBody>
      </p:sp>
      <p:pic>
        <p:nvPicPr>
          <p:cNvPr id="5122" name="Picture 2" descr="D:\00. Data\04. Project_MDST\014. BOT570_580\00. Customer_Inout\1. 솔네트웍스\UI 디자인 자료\SGP_충전기폴_관제시스템_상황판B안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8990" y="1426487"/>
            <a:ext cx="9016979" cy="507205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A6635-AAB7-42F2-8E74-6DD467D2E3ED}"/>
              </a:ext>
            </a:extLst>
          </p:cNvPr>
          <p:cNvSpPr txBox="1"/>
          <p:nvPr/>
        </p:nvSpPr>
        <p:spPr>
          <a:xfrm>
            <a:off x="4752646" y="6252427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MOBILEDST Confidential</a:t>
            </a:r>
            <a:endParaRPr lang="ko-KR" altLang="en-US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1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command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82191" cy="4873752"/>
          </a:xfrm>
        </p:spPr>
        <p:txBody>
          <a:bodyPr>
            <a:normAutofit/>
          </a:bodyPr>
          <a:lstStyle/>
          <a:p>
            <a:pPr>
              <a:lnSpc>
                <a:spcPts val="600"/>
              </a:lnSpc>
            </a:pPr>
            <a:endParaRPr lang="pt-BR" altLang="ko-KR" dirty="0"/>
          </a:p>
          <a:p>
            <a:pPr>
              <a:lnSpc>
                <a:spcPts val="300"/>
              </a:lnSpc>
            </a:pPr>
            <a:r>
              <a:rPr altLang="ko-KR"/>
              <a:t>1. </a:t>
            </a:r>
            <a:r>
              <a:rPr lang="pt-BR" altLang="ko-KR" dirty="0"/>
              <a:t>Dump data : Ex) xcmd –x</a:t>
            </a:r>
          </a:p>
          <a:p>
            <a:pPr>
              <a:lnSpc>
                <a:spcPts val="300"/>
              </a:lnSpc>
            </a:pPr>
            <a:r>
              <a:rPr altLang="ko-KR"/>
              <a:t>2. Slave ID </a:t>
            </a:r>
            <a:r>
              <a:rPr lang="ko-KR" altLang="en-US" dirty="0"/>
              <a:t>설정 예 </a:t>
            </a:r>
            <a:r>
              <a:rPr altLang="ko-KR"/>
              <a:t>(1~127),  Ex) xcmd –i 3</a:t>
            </a:r>
          </a:p>
          <a:p>
            <a:pPr>
              <a:lnSpc>
                <a:spcPts val="300"/>
              </a:lnSpc>
            </a:pPr>
            <a:r>
              <a:rPr altLang="ko-KR"/>
              <a:t>3. Indicator blink </a:t>
            </a:r>
            <a:r>
              <a:rPr lang="ko-KR" altLang="en-US" dirty="0"/>
              <a:t>예 </a:t>
            </a:r>
            <a:r>
              <a:rPr altLang="ko-KR"/>
              <a:t>(0:off, 1:red 3</a:t>
            </a:r>
            <a:r>
              <a:rPr lang="ko-KR" altLang="en-US" dirty="0"/>
              <a:t>초</a:t>
            </a:r>
            <a:r>
              <a:rPr altLang="ko-KR"/>
              <a:t>, 2:red 2</a:t>
            </a:r>
            <a:r>
              <a:rPr lang="ko-KR" altLang="en-US" dirty="0"/>
              <a:t>초</a:t>
            </a:r>
            <a:r>
              <a:rPr altLang="ko-KR"/>
              <a:t>, 3:red1</a:t>
            </a:r>
            <a:r>
              <a:rPr lang="ko-KR" altLang="en-US" dirty="0"/>
              <a:t>초</a:t>
            </a:r>
            <a:r>
              <a:rPr altLang="ko-KR"/>
              <a:t>, 4:green 1</a:t>
            </a:r>
            <a:r>
              <a:rPr lang="ko-KR" altLang="en-US" dirty="0"/>
              <a:t>초</a:t>
            </a:r>
            <a:r>
              <a:rPr altLang="ko-KR"/>
              <a:t>, 5:yellow 1</a:t>
            </a:r>
            <a:r>
              <a:rPr lang="ko-KR" altLang="en-US" dirty="0"/>
              <a:t>초</a:t>
            </a:r>
            <a:r>
              <a:rPr altLang="ko-KR"/>
              <a:t>),   Ex) xcmd –m 3</a:t>
            </a:r>
          </a:p>
          <a:p>
            <a:pPr>
              <a:lnSpc>
                <a:spcPts val="100"/>
              </a:lnSpc>
            </a:pPr>
            <a:r>
              <a:rPr lang="pt-BR" altLang="ko-KR" dirty="0"/>
              <a:t>4. Reset 	Ex) xcmd –r</a:t>
            </a:r>
          </a:p>
          <a:p>
            <a:pPr>
              <a:lnSpc>
                <a:spcPts val="300"/>
              </a:lnSpc>
              <a:defRPr/>
            </a:pPr>
            <a:r>
              <a:rPr lang="pt-BR" altLang="ko-KR" dirty="0"/>
              <a:t>5. Send command to slave (Send “xcmd –v 1” to slave 12),   Ex) xcmd –s 12 v 1</a:t>
            </a:r>
          </a:p>
          <a:p>
            <a:pPr>
              <a:lnSpc>
                <a:spcPts val="300"/>
              </a:lnSpc>
              <a:defRPr/>
            </a:pPr>
            <a:r>
              <a:rPr lang="pt-BR" altLang="ko-KR" dirty="0"/>
              <a:t>6. RTC sync command   Ex) xcmd –z</a:t>
            </a:r>
          </a:p>
          <a:p>
            <a:pPr>
              <a:lnSpc>
                <a:spcPts val="100"/>
              </a:lnSpc>
            </a:pPr>
            <a:r>
              <a:rPr lang="pt-BR" altLang="ko-KR" dirty="0"/>
              <a:t>7. Set install mode  (0:user 1:install mode 1, 2:install mode 2), 	Ex) xcmd –v 1</a:t>
            </a:r>
          </a:p>
          <a:p>
            <a:pPr>
              <a:lnSpc>
                <a:spcPts val="600"/>
              </a:lnSpc>
            </a:pPr>
            <a:r>
              <a:rPr lang="pt-BR" altLang="ko-KR" dirty="0"/>
              <a:t>8. </a:t>
            </a:r>
            <a:r>
              <a:rPr altLang="ko-KR"/>
              <a:t>Read ADC , Ex) xcmd –t  ; </a:t>
            </a:r>
            <a:r>
              <a:rPr lang="ko-KR" altLang="en-US" dirty="0" err="1"/>
              <a:t>발전폴</a:t>
            </a:r>
            <a:r>
              <a:rPr lang="ko-KR" altLang="en-US" dirty="0"/>
              <a:t> </a:t>
            </a:r>
            <a:r>
              <a:rPr altLang="ko-KR"/>
              <a:t>: Battery_Voltage, Solar_Current, Wind_Current, Bike_Current, Inverter_Current, Bike_Voltage </a:t>
            </a:r>
          </a:p>
          <a:p>
            <a:pPr>
              <a:lnSpc>
                <a:spcPts val="600"/>
              </a:lnSpc>
            </a:pPr>
            <a:r>
              <a:rPr altLang="ko-KR"/>
              <a:t>                                    ; </a:t>
            </a:r>
            <a:r>
              <a:rPr lang="ko-KR" altLang="en-US" dirty="0" err="1"/>
              <a:t>충전폴</a:t>
            </a:r>
            <a:r>
              <a:rPr lang="ko-KR" altLang="en-US" dirty="0"/>
              <a:t> </a:t>
            </a:r>
            <a:r>
              <a:rPr altLang="ko-KR"/>
              <a:t>: Battery_Voltage, Solar_Current, Wind_Current, </a:t>
            </a:r>
            <a:r>
              <a:rPr lang="ko-KR" altLang="en-US" dirty="0"/>
              <a:t>외부환경센서 온도</a:t>
            </a:r>
            <a:r>
              <a:rPr altLang="ko-KR"/>
              <a:t>, </a:t>
            </a:r>
            <a:r>
              <a:rPr lang="ko-KR" altLang="en-US" dirty="0"/>
              <a:t>외부환경센서 습도</a:t>
            </a:r>
            <a:r>
              <a:rPr altLang="ko-KR"/>
              <a:t>, </a:t>
            </a:r>
            <a:r>
              <a:rPr lang="ko-KR" altLang="en-US" dirty="0"/>
              <a:t>외부환경센서 풍속</a:t>
            </a:r>
            <a:endParaRPr altLang="ko-KR"/>
          </a:p>
          <a:p>
            <a:pPr>
              <a:lnSpc>
                <a:spcPts val="600"/>
              </a:lnSpc>
            </a:pPr>
            <a:r>
              <a:rPr altLang="ko-KR"/>
              <a:t>                                    ; </a:t>
            </a:r>
            <a:r>
              <a:rPr lang="ko-KR" altLang="en-US" dirty="0" err="1"/>
              <a:t>영상폴</a:t>
            </a:r>
            <a:r>
              <a:rPr lang="ko-KR" altLang="en-US" dirty="0"/>
              <a:t> </a:t>
            </a:r>
            <a:r>
              <a:rPr altLang="ko-KR"/>
              <a:t>: Battery_Voltage, Solar_Current, Wind_Current, </a:t>
            </a:r>
            <a:r>
              <a:rPr lang="ko-KR" altLang="en-US" dirty="0"/>
              <a:t>외부환경센서 온도</a:t>
            </a:r>
            <a:r>
              <a:rPr altLang="ko-KR"/>
              <a:t>, </a:t>
            </a:r>
            <a:r>
              <a:rPr lang="ko-KR" altLang="en-US" dirty="0"/>
              <a:t>외부환경센서 습도</a:t>
            </a:r>
            <a:r>
              <a:rPr altLang="ko-KR"/>
              <a:t>, </a:t>
            </a:r>
            <a:r>
              <a:rPr lang="ko-KR" altLang="en-US" dirty="0"/>
              <a:t>외부환경센서 풍속</a:t>
            </a:r>
            <a:endParaRPr altLang="ko-KR"/>
          </a:p>
          <a:p>
            <a:pPr>
              <a:lnSpc>
                <a:spcPts val="100"/>
              </a:lnSpc>
            </a:pPr>
            <a:r>
              <a:rPr lang="pt-BR" altLang="ko-KR" dirty="0"/>
              <a:t>9. Write GPIO    Ex) xcmd –y 13 0 (13: LED_GREEN, 15: LED_RED, 0:high, 1:low)</a:t>
            </a:r>
          </a:p>
          <a:p>
            <a:pPr>
              <a:lnSpc>
                <a:spcPts val="100"/>
              </a:lnSpc>
            </a:pPr>
            <a:r>
              <a:rPr lang="pt-BR" altLang="ko-KR" dirty="0"/>
              <a:t>10.</a:t>
            </a:r>
          </a:p>
          <a:p>
            <a:pPr>
              <a:lnSpc>
                <a:spcPts val="100"/>
              </a:lnSpc>
            </a:pPr>
            <a:r>
              <a:rPr lang="pt-BR" altLang="ko-KR" dirty="0"/>
              <a:t>11.</a:t>
            </a:r>
          </a:p>
          <a:p>
            <a:pPr>
              <a:lnSpc>
                <a:spcPts val="100"/>
              </a:lnSpc>
            </a:pPr>
            <a:r>
              <a:rPr lang="pt-BR" altLang="ko-KR" dirty="0"/>
              <a:t>12.</a:t>
            </a:r>
          </a:p>
          <a:p>
            <a:pPr>
              <a:lnSpc>
                <a:spcPts val="300"/>
              </a:lnSpc>
              <a:defRPr/>
            </a:pPr>
            <a:endParaRPr lang="pt-BR" altLang="ko-KR" dirty="0"/>
          </a:p>
          <a:p>
            <a:pPr>
              <a:lnSpc>
                <a:spcPts val="300"/>
              </a:lnSpc>
              <a:defRPr/>
            </a:pPr>
            <a:endParaRPr altLang="ko-KR"/>
          </a:p>
          <a:p>
            <a:pPr>
              <a:lnSpc>
                <a:spcPts val="100"/>
              </a:lnSpc>
            </a:pPr>
            <a:endParaRPr lang="pt-BR" altLang="ko-KR" dirty="0"/>
          </a:p>
          <a:p>
            <a:pPr>
              <a:lnSpc>
                <a:spcPts val="100"/>
              </a:lnSpc>
            </a:pPr>
            <a:endParaRPr lang="pt-BR" altLang="ko-KR" dirty="0"/>
          </a:p>
          <a:p>
            <a:pPr>
              <a:lnSpc>
                <a:spcPts val="300"/>
              </a:lnSpc>
            </a:pPr>
            <a:endParaRPr altLang="ko-KR"/>
          </a:p>
          <a:p>
            <a:pPr>
              <a:lnSpc>
                <a:spcPts val="300"/>
              </a:lnSpc>
            </a:pPr>
            <a:endParaRPr altLang="ko-KR"/>
          </a:p>
          <a:p>
            <a:pPr>
              <a:lnSpc>
                <a:spcPts val="6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431280" y="1258667"/>
            <a:ext cx="5372100" cy="524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47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command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238597"/>
            <a:ext cx="10882191" cy="5020887"/>
          </a:xfrm>
        </p:spPr>
        <p:txBody>
          <a:bodyPr>
            <a:normAutofit/>
          </a:bodyPr>
          <a:lstStyle/>
          <a:p>
            <a:pPr>
              <a:lnSpc>
                <a:spcPts val="300"/>
              </a:lnSpc>
            </a:pPr>
            <a:endParaRPr lang="pt-BR" altLang="ko-KR" dirty="0"/>
          </a:p>
          <a:p>
            <a:pPr>
              <a:lnSpc>
                <a:spcPts val="300"/>
              </a:lnSpc>
            </a:pPr>
            <a:r>
              <a:rPr lang="pt-BR" altLang="ko-KR" dirty="0"/>
              <a:t>13. </a:t>
            </a:r>
            <a:r>
              <a:rPr altLang="ko-KR"/>
              <a:t>Server IP </a:t>
            </a:r>
            <a:r>
              <a:rPr lang="ko-KR" altLang="en-US" dirty="0"/>
              <a:t>주소 설정 예 	</a:t>
            </a:r>
            <a:r>
              <a:rPr altLang="ko-KR"/>
              <a:t>Ex) xcmd –b 192.168.0.10</a:t>
            </a:r>
          </a:p>
          <a:p>
            <a:pPr>
              <a:lnSpc>
                <a:spcPts val="300"/>
              </a:lnSpc>
            </a:pPr>
            <a:r>
              <a:rPr lang="ko-KR" altLang="en-US" dirty="0"/>
              <a:t>     </a:t>
            </a:r>
            <a:r>
              <a:rPr altLang="ko-KR"/>
              <a:t>Server </a:t>
            </a:r>
            <a:r>
              <a:rPr lang="ko-KR" altLang="en-US" dirty="0" err="1"/>
              <a:t>포트포워딩</a:t>
            </a:r>
            <a:r>
              <a:rPr lang="ko-KR" altLang="en-US" dirty="0"/>
              <a:t> 포트 번호 설정</a:t>
            </a:r>
            <a:r>
              <a:rPr altLang="ko-KR"/>
              <a:t>,  Ex) xcmd -c port# (</a:t>
            </a:r>
            <a:r>
              <a:rPr lang="ko-KR" altLang="en-US" dirty="0"/>
              <a:t>포트번호</a:t>
            </a:r>
            <a:r>
              <a:rPr altLang="ko-KR"/>
              <a:t>)</a:t>
            </a:r>
          </a:p>
          <a:p>
            <a:pPr lvl="0">
              <a:lnSpc>
                <a:spcPts val="100"/>
              </a:lnSpc>
              <a:defRPr/>
            </a:pPr>
            <a:r>
              <a:rPr altLang="ko-KR"/>
              <a:t>14. </a:t>
            </a:r>
            <a:r>
              <a:rPr lang="en-US" altLang="ko-KR" dirty="0"/>
              <a:t>Master</a:t>
            </a:r>
            <a:r>
              <a:rPr lang="ko-KR" altLang="en-US" dirty="0"/>
              <a:t> </a:t>
            </a:r>
            <a:r>
              <a:rPr altLang="ko-KR"/>
              <a:t>IP </a:t>
            </a:r>
            <a:r>
              <a:rPr lang="ko-KR" altLang="en-US" dirty="0"/>
              <a:t>주소 설정 예</a:t>
            </a:r>
            <a:endParaRPr altLang="ko-KR"/>
          </a:p>
          <a:p>
            <a:pPr lvl="0">
              <a:lnSpc>
                <a:spcPts val="100"/>
              </a:lnSpc>
              <a:defRPr/>
            </a:pPr>
            <a:r>
              <a:rPr altLang="ko-KR"/>
              <a:t>   Ex) xcmd</a:t>
            </a:r>
            <a:r>
              <a:rPr lang="ko-KR" altLang="en-US" dirty="0"/>
              <a:t> </a:t>
            </a:r>
            <a:r>
              <a:rPr altLang="ko-KR"/>
              <a:t>-u1 192.168.0.176 (my IP) </a:t>
            </a:r>
            <a:r>
              <a:rPr lang="ko-KR" altLang="en-US" dirty="0">
                <a:sym typeface="Wingdings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변경 후 </a:t>
            </a:r>
            <a:r>
              <a:rPr lang="ko-KR" altLang="en-US" b="1" dirty="0" err="1">
                <a:solidFill>
                  <a:srgbClr val="FF0000"/>
                </a:solidFill>
                <a:sym typeface="Wingdings" pitchFamily="2" charset="2"/>
              </a:rPr>
              <a:t>껏다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켜야 함</a:t>
            </a:r>
            <a:endParaRPr lang="ko-KR" altLang="en-US" b="1" dirty="0">
              <a:solidFill>
                <a:srgbClr val="FF0000"/>
              </a:solidFill>
            </a:endParaRPr>
          </a:p>
          <a:p>
            <a:pPr>
              <a:lnSpc>
                <a:spcPts val="300"/>
              </a:lnSpc>
            </a:pPr>
            <a:r>
              <a:rPr lang="ko-KR" altLang="en-US" dirty="0"/>
              <a:t>        </a:t>
            </a:r>
            <a:r>
              <a:rPr altLang="ko-KR"/>
              <a:t>xcmd</a:t>
            </a:r>
            <a:r>
              <a:rPr lang="ko-KR" altLang="en-US" dirty="0"/>
              <a:t> </a:t>
            </a:r>
            <a:r>
              <a:rPr altLang="ko-KR"/>
              <a:t>-u2 192.168.0.1 (DNS) </a:t>
            </a:r>
            <a:r>
              <a:rPr lang="ko-KR" altLang="en-US" dirty="0">
                <a:sym typeface="Wingdings" pitchFamily="2" charset="2"/>
              </a:rPr>
              <a:t> 즉시 반영됨</a:t>
            </a:r>
            <a:endParaRPr lang="ko-KR" altLang="en-US" dirty="0"/>
          </a:p>
          <a:p>
            <a:pPr>
              <a:lnSpc>
                <a:spcPts val="300"/>
              </a:lnSpc>
            </a:pPr>
            <a:r>
              <a:rPr lang="ko-KR" altLang="en-US" dirty="0"/>
              <a:t>        </a:t>
            </a:r>
            <a:r>
              <a:rPr altLang="ko-KR"/>
              <a:t>xcmd</a:t>
            </a:r>
            <a:r>
              <a:rPr lang="ko-KR" altLang="en-US" dirty="0"/>
              <a:t> </a:t>
            </a:r>
            <a:r>
              <a:rPr altLang="ko-KR"/>
              <a:t>-u3 192.168.0.1 (Gateway) </a:t>
            </a:r>
            <a:r>
              <a:rPr lang="ko-KR" altLang="en-US" dirty="0">
                <a:sym typeface="Wingdings" pitchFamily="2" charset="2"/>
              </a:rPr>
              <a:t> 즉시 반영됨</a:t>
            </a:r>
            <a:endParaRPr lang="ko-KR" altLang="en-US" dirty="0"/>
          </a:p>
          <a:p>
            <a:pPr>
              <a:lnSpc>
                <a:spcPts val="300"/>
              </a:lnSpc>
            </a:pPr>
            <a:r>
              <a:rPr lang="ko-KR" altLang="en-US" dirty="0"/>
              <a:t>        </a:t>
            </a:r>
            <a:r>
              <a:rPr altLang="ko-KR"/>
              <a:t>xcmd</a:t>
            </a:r>
            <a:r>
              <a:rPr lang="ko-KR" altLang="en-US" dirty="0"/>
              <a:t> </a:t>
            </a:r>
            <a:r>
              <a:rPr altLang="ko-KR"/>
              <a:t>-u4 255.255.254.0 (subnet)</a:t>
            </a:r>
          </a:p>
          <a:p>
            <a:pPr lvl="0">
              <a:lnSpc>
                <a:spcPts val="600"/>
              </a:lnSpc>
              <a:defRPr/>
            </a:pPr>
            <a:r>
              <a:rPr altLang="ko-KR"/>
              <a:t>15. </a:t>
            </a:r>
            <a:r>
              <a:rPr altLang="ko-KR" b="1">
                <a:solidFill>
                  <a:srgbClr val="FF0000"/>
                </a:solidFill>
              </a:rPr>
              <a:t>Slave ID </a:t>
            </a:r>
            <a:r>
              <a:rPr lang="ko-KR" altLang="en-US" b="1" dirty="0" err="1">
                <a:solidFill>
                  <a:srgbClr val="FF0000"/>
                </a:solidFill>
              </a:rPr>
              <a:t>폴링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altLang="ko-KR"/>
              <a:t>: </a:t>
            </a:r>
            <a:r>
              <a:rPr lang="ko-KR" altLang="en-US" dirty="0"/>
              <a:t>마스터를</a:t>
            </a:r>
            <a:r>
              <a:rPr altLang="ko-KR"/>
              <a:t> PC</a:t>
            </a:r>
            <a:r>
              <a:rPr lang="ko-KR" altLang="en-US" dirty="0"/>
              <a:t>와 연결 후 시리얼 프로그램에서</a:t>
            </a:r>
            <a:r>
              <a:rPr altLang="ko-KR"/>
              <a:t>…</a:t>
            </a:r>
            <a:r>
              <a:rPr lang="ko-KR" altLang="en-US" dirty="0"/>
              <a:t> </a:t>
            </a:r>
            <a:endParaRPr altLang="ko-KR"/>
          </a:p>
          <a:p>
            <a:pPr lvl="0">
              <a:lnSpc>
                <a:spcPts val="600"/>
              </a:lnSpc>
            </a:pPr>
            <a:r>
              <a:rPr altLang="ko-KR"/>
              <a:t>   Ex) xcmd -w2 30:03:0d:86:00:0d ; </a:t>
            </a:r>
            <a:r>
              <a:rPr altLang="ko-KR" b="1">
                <a:solidFill>
                  <a:srgbClr val="FF0000"/>
                </a:solidFill>
              </a:rPr>
              <a:t>30 -&gt; slave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altLang="ko-KR" b="1">
                <a:solidFill>
                  <a:srgbClr val="FF0000"/>
                </a:solidFill>
              </a:rPr>
              <a:t>ID HEX (* fe : ALL ID)</a:t>
            </a:r>
          </a:p>
          <a:p>
            <a:pPr>
              <a:lnSpc>
                <a:spcPts val="300"/>
              </a:lnSpc>
            </a:pPr>
            <a:r>
              <a:rPr altLang="ko-KR">
                <a:solidFill>
                  <a:srgbClr val="FF0000"/>
                </a:solidFill>
              </a:rPr>
              <a:t>* ":" </a:t>
            </a: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넣을 것</a:t>
            </a:r>
            <a:endParaRPr altLang="ko-KR">
              <a:solidFill>
                <a:srgbClr val="FF0000"/>
              </a:solidFill>
            </a:endParaRPr>
          </a:p>
          <a:p>
            <a:pPr>
              <a:lnSpc>
                <a:spcPts val="300"/>
              </a:lnSpc>
            </a:pPr>
            <a:r>
              <a:rPr altLang="ko-KR">
                <a:solidFill>
                  <a:srgbClr val="FF0000"/>
                </a:solidFill>
              </a:rPr>
              <a:t>* CRC</a:t>
            </a:r>
            <a:r>
              <a:rPr lang="ko-KR" altLang="en-US" dirty="0">
                <a:solidFill>
                  <a:srgbClr val="FF0000"/>
                </a:solidFill>
              </a:rPr>
              <a:t>는 필요 없음</a:t>
            </a:r>
            <a:r>
              <a:rPr altLang="ko-KR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있어도 됨</a:t>
            </a:r>
            <a:r>
              <a:rPr altLang="ko-KR">
                <a:solidFill>
                  <a:srgbClr val="FF0000"/>
                </a:solidFill>
              </a:rPr>
              <a:t> </a:t>
            </a:r>
          </a:p>
          <a:p>
            <a:pPr>
              <a:lnSpc>
                <a:spcPts val="300"/>
              </a:lnSpc>
            </a:pPr>
            <a:r>
              <a:rPr lang="pt-BR" altLang="ko-KR" dirty="0">
                <a:solidFill>
                  <a:srgbClr val="FF0000"/>
                </a:solidFill>
              </a:rPr>
              <a:t>*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altLang="ko-KR">
                <a:solidFill>
                  <a:srgbClr val="FF0000"/>
                </a:solidFill>
              </a:rPr>
              <a:t>cmd </a:t>
            </a:r>
            <a:r>
              <a:rPr lang="en-US" altLang="ko-KR" dirty="0">
                <a:solidFill>
                  <a:srgbClr val="FF0000"/>
                </a:solidFill>
              </a:rPr>
              <a:t>–</a:t>
            </a:r>
            <a:r>
              <a:rPr altLang="ko-KR">
                <a:solidFill>
                  <a:srgbClr val="FF0000"/>
                </a:solidFill>
              </a:rPr>
              <a:t>g 1 </a:t>
            </a:r>
            <a:r>
              <a:rPr lang="ko-KR" altLang="en-US" dirty="0" err="1">
                <a:solidFill>
                  <a:srgbClr val="FF0000"/>
                </a:solidFill>
              </a:rPr>
              <a:t>로</a:t>
            </a:r>
            <a:r>
              <a:rPr lang="ko-KR" altLang="en-US" dirty="0">
                <a:solidFill>
                  <a:srgbClr val="FF0000"/>
                </a:solidFill>
              </a:rPr>
              <a:t> 설정하면 시리얼 창에 </a:t>
            </a:r>
            <a:r>
              <a:rPr altLang="ko-KR">
                <a:solidFill>
                  <a:srgbClr val="FF0000"/>
                </a:solidFill>
              </a:rPr>
              <a:t>Tx, Rx </a:t>
            </a:r>
            <a:r>
              <a:rPr lang="ko-KR" altLang="en-US" dirty="0">
                <a:solidFill>
                  <a:srgbClr val="FF0000"/>
                </a:solidFill>
              </a:rPr>
              <a:t>메시지 표시됨</a:t>
            </a:r>
            <a:endParaRPr lang="pt-BR" altLang="ko-KR" dirty="0">
              <a:solidFill>
                <a:srgbClr val="FF0000"/>
              </a:solidFill>
            </a:endParaRPr>
          </a:p>
          <a:p>
            <a:pPr>
              <a:lnSpc>
                <a:spcPts val="300"/>
              </a:lnSpc>
              <a:defRPr/>
            </a:pPr>
            <a:endParaRPr altLang="ko-KR"/>
          </a:p>
          <a:p>
            <a:pPr lvl="0">
              <a:lnSpc>
                <a:spcPts val="300"/>
              </a:lnSpc>
              <a:defRPr/>
            </a:pPr>
            <a:r>
              <a:rPr altLang="ko-KR"/>
              <a:t>16. </a:t>
            </a:r>
            <a:r>
              <a:rPr lang="ko-KR" altLang="en-US" dirty="0"/>
              <a:t>기타</a:t>
            </a:r>
            <a:r>
              <a:rPr altLang="ko-KR"/>
              <a:t> </a:t>
            </a:r>
            <a:r>
              <a:rPr lang="ko-KR" altLang="en-US" dirty="0"/>
              <a:t>디버깅용   </a:t>
            </a:r>
            <a:r>
              <a:rPr altLang="ko-KR"/>
              <a:t>Ex) xcmd –g 0, </a:t>
            </a:r>
            <a:r>
              <a:rPr altLang="ko-KR">
                <a:solidFill>
                  <a:srgbClr val="FF0000"/>
                </a:solidFill>
              </a:rPr>
              <a:t>xcmd –g 1 </a:t>
            </a:r>
            <a:r>
              <a:rPr altLang="ko-KR"/>
              <a:t>, xcmd –g -2 </a:t>
            </a:r>
            <a:r>
              <a:rPr lang="ko-KR" altLang="en-US" dirty="0">
                <a:sym typeface="Wingdings" pitchFamily="2" charset="2"/>
              </a:rPr>
              <a:t> </a:t>
            </a:r>
            <a:r>
              <a:rPr altLang="ko-KR">
                <a:sym typeface="Wingdings" pitchFamily="2" charset="2"/>
              </a:rPr>
              <a:t>xcmd </a:t>
            </a:r>
            <a:r>
              <a:rPr lang="en-US" altLang="ko-KR" dirty="0">
                <a:sym typeface="Wingdings" pitchFamily="2" charset="2"/>
              </a:rPr>
              <a:t>–</a:t>
            </a:r>
            <a:r>
              <a:rPr altLang="ko-KR">
                <a:sym typeface="Wingdings" pitchFamily="2" charset="2"/>
              </a:rPr>
              <a:t>g 1 : </a:t>
            </a:r>
            <a:r>
              <a:rPr lang="ko-KR" altLang="en-US" dirty="0">
                <a:sym typeface="Wingdings" pitchFamily="2" charset="2"/>
              </a:rPr>
              <a:t>시리얼 창에 </a:t>
            </a:r>
            <a:r>
              <a:rPr altLang="ko-KR">
                <a:sym typeface="Wingdings" pitchFamily="2" charset="2"/>
              </a:rPr>
              <a:t>Tx, Rx, Error</a:t>
            </a:r>
            <a:r>
              <a:rPr lang="ko-KR" altLang="en-US" dirty="0">
                <a:sym typeface="Wingdings" pitchFamily="2" charset="2"/>
              </a:rPr>
              <a:t>상황을 </a:t>
            </a:r>
            <a:r>
              <a:rPr altLang="ko-KR">
                <a:sym typeface="Wingdings" pitchFamily="2" charset="2"/>
              </a:rPr>
              <a:t>Display Enable</a:t>
            </a:r>
            <a:r>
              <a:rPr lang="ko-KR" altLang="en-US" dirty="0">
                <a:sym typeface="Wingdings" pitchFamily="2" charset="2"/>
              </a:rPr>
              <a:t>하는 옵션임</a:t>
            </a:r>
            <a:r>
              <a:rPr altLang="ko-KR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431280" y="1258667"/>
            <a:ext cx="5372100" cy="524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194" y="4159481"/>
            <a:ext cx="4165282" cy="139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547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Mdbus.exe dump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5925" y="1816100"/>
            <a:ext cx="88201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7979C-856C-48E2-BA69-DEFE2FD1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MODBUS </a:t>
            </a:r>
            <a:r>
              <a:rPr lang="ko-KR" altLang="en-US" dirty="0"/>
              <a:t>테스트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1559902"/>
            <a:ext cx="116681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970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7979C-856C-48E2-BA69-DEFE2FD1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</a:t>
            </a:r>
            <a:r>
              <a:rPr lang="en-US" altLang="ko-KR" dirty="0"/>
              <a:t> </a:t>
            </a:r>
            <a:r>
              <a:rPr lang="ko-KR" altLang="en-US" dirty="0"/>
              <a:t>전구 </a:t>
            </a:r>
            <a:r>
              <a:rPr lang="en-US" altLang="ko-KR" dirty="0"/>
              <a:t>BOT570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6107" y="1412716"/>
            <a:ext cx="29908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613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7979C-856C-48E2-BA69-DEFE2FD1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발전폴</a:t>
            </a:r>
            <a:r>
              <a:rPr lang="en-US" altLang="ko-KR" dirty="0"/>
              <a:t> UI </a:t>
            </a:r>
            <a:r>
              <a:rPr lang="ko-KR" altLang="en-US" dirty="0"/>
              <a:t>프로그램 설치방법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273907"/>
            <a:ext cx="9782673" cy="5337907"/>
          </a:xfrm>
        </p:spPr>
        <p:txBody>
          <a:bodyPr>
            <a:noAutofit/>
          </a:bodyPr>
          <a:lstStyle/>
          <a:p>
            <a:pPr>
              <a:lnSpc>
                <a:spcPts val="300"/>
              </a:lnSpc>
            </a:pPr>
            <a:r>
              <a:rPr lang="en-US" altLang="ko-KR" sz="1100" dirty="0"/>
              <a:t>[2021-11-30] - </a:t>
            </a:r>
            <a:r>
              <a:rPr lang="ko-KR" altLang="en-US" sz="1100" dirty="0"/>
              <a:t>설치프로그램</a:t>
            </a:r>
          </a:p>
          <a:p>
            <a:pPr>
              <a:lnSpc>
                <a:spcPts val="300"/>
              </a:lnSpc>
            </a:pPr>
            <a:endParaRPr lang="ko-KR" altLang="en-US" sz="1100" dirty="0"/>
          </a:p>
          <a:p>
            <a:pPr>
              <a:lnSpc>
                <a:spcPts val="300"/>
              </a:lnSpc>
            </a:pPr>
            <a:r>
              <a:rPr lang="ko-KR" altLang="en-US" sz="1100" dirty="0"/>
              <a:t>설치 방법</a:t>
            </a:r>
          </a:p>
          <a:p>
            <a:pPr>
              <a:lnSpc>
                <a:spcPts val="300"/>
              </a:lnSpc>
            </a:pPr>
            <a:endParaRPr lang="ko-KR" altLang="en-US" sz="1100" dirty="0"/>
          </a:p>
          <a:p>
            <a:pPr>
              <a:lnSpc>
                <a:spcPts val="300"/>
              </a:lnSpc>
            </a:pPr>
            <a:r>
              <a:rPr lang="en-US" altLang="ko-KR" sz="1100" dirty="0"/>
              <a:t>1. </a:t>
            </a:r>
            <a:r>
              <a:rPr lang="ko-KR" altLang="en-US" sz="1100" dirty="0"/>
              <a:t>기존 </a:t>
            </a:r>
            <a:r>
              <a:rPr lang="en-US" altLang="ko-KR" sz="1100" dirty="0"/>
              <a:t>pole </a:t>
            </a:r>
            <a:r>
              <a:rPr lang="ko-KR" altLang="en-US" sz="1100" dirty="0"/>
              <a:t>프로그램 제거</a:t>
            </a:r>
          </a:p>
          <a:p>
            <a:pPr>
              <a:lnSpc>
                <a:spcPts val="300"/>
              </a:lnSpc>
            </a:pPr>
            <a:r>
              <a:rPr lang="ko-KR" altLang="en-US" sz="1100" dirty="0"/>
              <a:t>시작 </a:t>
            </a:r>
            <a:r>
              <a:rPr lang="en-US" altLang="ko-KR" sz="1100" dirty="0"/>
              <a:t>=&gt; </a:t>
            </a:r>
            <a:r>
              <a:rPr lang="ko-KR" altLang="en-US" sz="1100" dirty="0" err="1"/>
              <a:t>앱</a:t>
            </a:r>
            <a:r>
              <a:rPr lang="ko-KR" altLang="en-US" sz="1100" dirty="0"/>
              <a:t> </a:t>
            </a:r>
            <a:r>
              <a:rPr lang="en-US" altLang="ko-KR" sz="1100" dirty="0"/>
              <a:t>=&gt; Pole  [</a:t>
            </a:r>
            <a:r>
              <a:rPr lang="ko-KR" altLang="en-US" sz="1100" dirty="0"/>
              <a:t>제거</a:t>
            </a:r>
            <a:r>
              <a:rPr lang="en-US" altLang="ko-KR" sz="1100" dirty="0"/>
              <a:t>]</a:t>
            </a:r>
          </a:p>
          <a:p>
            <a:pPr>
              <a:lnSpc>
                <a:spcPts val="300"/>
              </a:lnSpc>
            </a:pPr>
            <a:endParaRPr lang="en-US" altLang="ko-KR" sz="1100" dirty="0"/>
          </a:p>
          <a:p>
            <a:pPr>
              <a:lnSpc>
                <a:spcPts val="300"/>
              </a:lnSpc>
            </a:pPr>
            <a:r>
              <a:rPr lang="en-US" altLang="ko-KR" sz="1100" dirty="0"/>
              <a:t>2. Install.zip  </a:t>
            </a:r>
            <a:r>
              <a:rPr lang="ko-KR" altLang="en-US" sz="1100" dirty="0"/>
              <a:t>압축을 푼다</a:t>
            </a:r>
            <a:r>
              <a:rPr lang="en-US" altLang="ko-KR" sz="1100" dirty="0"/>
              <a:t>.</a:t>
            </a:r>
          </a:p>
          <a:p>
            <a:pPr>
              <a:lnSpc>
                <a:spcPts val="300"/>
              </a:lnSpc>
            </a:pPr>
            <a:endParaRPr lang="en-US" altLang="ko-KR" sz="1100" dirty="0"/>
          </a:p>
          <a:p>
            <a:pPr>
              <a:lnSpc>
                <a:spcPts val="300"/>
              </a:lnSpc>
            </a:pPr>
            <a:r>
              <a:rPr lang="en-US" altLang="ko-KR" sz="1100" dirty="0"/>
              <a:t>3. Release </a:t>
            </a:r>
            <a:r>
              <a:rPr lang="ko-KR" altLang="en-US" sz="1100" dirty="0"/>
              <a:t>폴더의 </a:t>
            </a:r>
            <a:r>
              <a:rPr lang="en-US" altLang="ko-KR" sz="1100" dirty="0"/>
              <a:t>Setup.exe </a:t>
            </a:r>
            <a:r>
              <a:rPr lang="ko-KR" altLang="en-US" sz="1100" dirty="0"/>
              <a:t>실행</a:t>
            </a:r>
          </a:p>
          <a:p>
            <a:pPr>
              <a:lnSpc>
                <a:spcPts val="300"/>
              </a:lnSpc>
            </a:pPr>
            <a:endParaRPr lang="ko-KR" altLang="en-US" sz="1100" dirty="0"/>
          </a:p>
          <a:p>
            <a:pPr>
              <a:lnSpc>
                <a:spcPts val="300"/>
              </a:lnSpc>
            </a:pPr>
            <a:r>
              <a:rPr lang="en-US" altLang="ko-KR" sz="1100" dirty="0"/>
              <a:t>4. netcoreapp3.1</a:t>
            </a:r>
            <a:r>
              <a:rPr lang="ko-KR" altLang="en-US" sz="1100" dirty="0"/>
              <a:t>폴더 내용을 </a:t>
            </a:r>
            <a:r>
              <a:rPr lang="en-US" altLang="ko-KR" sz="1100" dirty="0"/>
              <a:t>C:\Program Files (x86)\</a:t>
            </a:r>
            <a:r>
              <a:rPr lang="en-US" altLang="ko-KR" sz="1100" dirty="0" err="1"/>
              <a:t>MobileDST</a:t>
            </a:r>
            <a:r>
              <a:rPr lang="en-US" altLang="ko-KR" sz="1100" dirty="0"/>
              <a:t>\</a:t>
            </a:r>
            <a:r>
              <a:rPr lang="en-US" altLang="ko-KR" sz="1100" dirty="0" err="1"/>
              <a:t>poleSetup</a:t>
            </a:r>
            <a:r>
              <a:rPr lang="en-US" altLang="ko-KR" sz="1100" dirty="0"/>
              <a:t>\ </a:t>
            </a:r>
            <a:r>
              <a:rPr lang="ko-KR" altLang="en-US" sz="1100" dirty="0"/>
              <a:t>에 파일 복사</a:t>
            </a:r>
          </a:p>
          <a:p>
            <a:pPr>
              <a:lnSpc>
                <a:spcPts val="300"/>
              </a:lnSpc>
            </a:pPr>
            <a:endParaRPr lang="ko-KR" altLang="en-US" sz="1100" dirty="0"/>
          </a:p>
          <a:p>
            <a:pPr>
              <a:lnSpc>
                <a:spcPts val="300"/>
              </a:lnSpc>
            </a:pPr>
            <a:r>
              <a:rPr lang="en-US" altLang="ko-KR" sz="1100" dirty="0"/>
              <a:t>5. Pole </a:t>
            </a:r>
            <a:r>
              <a:rPr lang="ko-KR" altLang="en-US" sz="1100" dirty="0"/>
              <a:t>폴더 내용을 </a:t>
            </a:r>
            <a:r>
              <a:rPr lang="en-US" altLang="ko-KR" sz="1100" dirty="0"/>
              <a:t>c:\pole\ CSV </a:t>
            </a:r>
            <a:r>
              <a:rPr lang="ko-KR" altLang="en-US" sz="1100" dirty="0"/>
              <a:t>파일 복사</a:t>
            </a:r>
          </a:p>
          <a:p>
            <a:pPr>
              <a:lnSpc>
                <a:spcPts val="300"/>
              </a:lnSpc>
            </a:pPr>
            <a:endParaRPr lang="ko-KR" altLang="en-US" sz="1100" dirty="0"/>
          </a:p>
          <a:p>
            <a:pPr>
              <a:lnSpc>
                <a:spcPts val="300"/>
              </a:lnSpc>
            </a:pPr>
            <a:r>
              <a:rPr lang="ko-KR" altLang="en-US" sz="1100" dirty="0"/>
              <a:t>실행   포트 설정 </a:t>
            </a:r>
            <a:r>
              <a:rPr lang="en-US" altLang="ko-KR" sz="1100" dirty="0"/>
              <a:t>Open  =&gt; </a:t>
            </a:r>
            <a:r>
              <a:rPr lang="ko-KR" altLang="en-US" sz="1100" dirty="0"/>
              <a:t>프로그램 재실행</a:t>
            </a:r>
            <a:endParaRPr lang="pt-BR" altLang="ko-KR" sz="1100" dirty="0"/>
          </a:p>
          <a:p>
            <a:pPr>
              <a:lnSpc>
                <a:spcPts val="600"/>
              </a:lnSpc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761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7979C-856C-48E2-BA69-DEFE2FD1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라떼판다</a:t>
            </a:r>
            <a:r>
              <a:rPr lang="ko-KR" altLang="en-US" dirty="0"/>
              <a:t> 설정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rm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ko-KR" sz="1400" dirty="0" err="1"/>
              <a:t>라떼판다</a:t>
            </a:r>
            <a:r>
              <a:rPr lang="ko-KR" altLang="ko-KR" sz="1400" dirty="0"/>
              <a:t> 자동 부팅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전원을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On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시킨 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라떼판다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뒷면의 붉은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LED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점멸되었다가 꺼졌을때 파워버튼 </a:t>
            </a: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누른후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DEL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키를 연타 하여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BIOS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진입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BIOS =&gt; Boot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메뉴로 이동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Machine Status AC/Battery IN [Power off]  =&gt; [Power on]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변경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Save &amp; Exit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Save Change and Exit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 후 </a:t>
            </a: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라부팅</a:t>
            </a:r>
            <a:endParaRPr lang="ko-KR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ko-KR" sz="1400" dirty="0"/>
              <a:t>프로그램 자동 실행 설정</a:t>
            </a:r>
            <a:endParaRPr lang="en-US" altLang="ko-KR" sz="1400" dirty="0"/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원도우키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R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동시에 누른다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shell:startup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폴더가 열리면 바탕화면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"Pole </a:t>
            </a: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바로가기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 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아이콘을 시작프로그램 폴더에 복사 하세요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컴푸터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재부팅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13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시 주의할 점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rm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F/W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시킬 때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GREALAB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서버가 살아 있어야 함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400050" lvl="1" indent="-171450">
              <a:lnSpc>
                <a:spcPts val="600"/>
              </a:lnSpc>
              <a:buFont typeface="Wingdings" pitchFamily="2" charset="2"/>
              <a:buChar char="Ø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 서버 에러가 나면 컴퓨터 날짜를 현재날짜로 조정할 것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FM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코드에서는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폴링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브로드캐스팅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하려면 반드시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RF447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모듈을 사용할 것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RF900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“0”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전송 시 인식 못함</a:t>
            </a:r>
            <a:endParaRPr lang="en-US" altLang="ko-KR" sz="1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모듈이 없을 경우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부팅 후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Alive LED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회 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Blink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</a:t>
            </a:r>
            <a:r>
              <a:rPr lang="en-US" alt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STOP.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당연히 다른 기능 동작하지 않음 </a:t>
            </a:r>
            <a:endParaRPr lang="en-US" altLang="ko-KR" sz="1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케이블 연결 안 하고 스위치를 누르면 수동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폴링을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 모든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슬레이브가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반응한다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수동폴링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메시지가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</a:p>
          <a:p>
            <a:pPr>
              <a:lnSpc>
                <a:spcPts val="6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인디케이터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LED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GREEN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YELOOW BLINK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로부터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수동폴링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명령을 정상적으로 받은 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슬레이브는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현재 상태를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에게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하는데 이때 인디케이터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LED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GREEN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YELOOW BLINK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연결된 모든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아는 방법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도스 창에서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 arp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 "</a:t>
            </a:r>
            <a:r>
              <a:rPr lang="ko-KR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시 주의할 점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rm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주소는 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xcmd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192.168.0.100~150(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설정하더라도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iptime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GW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앱에서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점유가 대부분 안 보임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이때는 수동 설정한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때려 보는 수 밖에 없고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PING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폴링서버가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연결되지 않은 상태에서는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주기적으로 </a:t>
            </a:r>
            <a:endParaRPr altLang="ko-KR" sz="140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en-US" sz="14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폴링서버를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찾느라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Ping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응답 못하는 경우가 있음</a:t>
            </a:r>
            <a:endParaRPr altLang="ko-KR" sz="140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 b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Telnet </a:t>
            </a:r>
            <a:r>
              <a:rPr lang="ko-KR" altLang="en-US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프로그램으로 </a:t>
            </a:r>
            <a:r>
              <a:rPr lang="ko-KR" altLang="en-US" sz="14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포트포워딩</a:t>
            </a:r>
            <a:r>
              <a:rPr lang="ko-KR" altLang="en-US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커넥션 체크 방법</a:t>
            </a:r>
            <a:endParaRPr altLang="ko-KR" sz="1400" b="1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1)T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elnet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도스프롬프트에서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c:\pkgmgr /iu:"TelnetClient"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 연결 확인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도스프롬프트에서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c:\telnet 59.15.131.111 3300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공인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포트 번호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171450" indent="-171450">
              <a:lnSpc>
                <a:spcPts val="600"/>
              </a:lnSpc>
            </a:pP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TVWS BS-CPE </a:t>
            </a:r>
            <a:r>
              <a:rPr lang="ko-KR" altLang="en-US" dirty="0"/>
              <a:t>연결 및 </a:t>
            </a:r>
            <a:r>
              <a:rPr lang="en-US" altLang="ko-KR" dirty="0"/>
              <a:t>CCTV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rm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사용할 주파수를 결정할 것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현장에 따라 가용채널임에도 불구하고 불법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(?)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사용하는 채널이 있을 수 있음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CPE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현장에는 반드시 스펙트럼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어낼라이져를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사용하고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현장의 주파수 상태를 먼저 확인할 것을 적극 권함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Signal Strength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-3x ~ -6xdBm, SNR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20dB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이상인 것이 이상적임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전원을 켠 후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웹앱이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정상 실행하고 나서 적어도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 후에 설정을 바꾸는 것이 안정적임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BS, CPE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Lock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되었고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Signal Strength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SNR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좋음에도 불구하고 네트워크 연결이 안 됨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itchFamily="2" charset="2"/>
              </a:rPr>
              <a:t>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itchFamily="2" charset="2"/>
              </a:rPr>
              <a:t>BS </a:t>
            </a:r>
            <a:r>
              <a:rPr lang="ko-KR" altLang="en-US" sz="14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itchFamily="2" charset="2"/>
              </a:rPr>
              <a:t>웹앱을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itchFamily="2" charset="2"/>
              </a:rPr>
              <a:t> 재 실행 후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itchFamily="2" charset="2"/>
              </a:rPr>
              <a:t>OK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주소는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웹앱에서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확인 가능하며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변경도 가능함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CPE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없음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주의사항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BS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CPE Tx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안테나를 교체 시 </a:t>
            </a:r>
            <a:r>
              <a:rPr lang="ko-KR" altLang="en-US" sz="14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반드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BS, CPE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전원을 끌 것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CCTV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연결하기 위해서는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먼저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CCTV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설정하여야 하는데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CCTV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PC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랜으로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직접 연결하고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CCTV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브라우져에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입력하면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웹앱이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나타남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CCTV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altLang="ko-KR" sz="1400" b="1" u="sng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Default IP</a:t>
            </a:r>
            <a:r>
              <a:rPr lang="ko-KR" altLang="en-US" sz="1400" b="1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</a:t>
            </a:r>
            <a:r>
              <a:rPr altLang="ko-KR" sz="1400" b="1" u="sng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로그온 </a:t>
            </a:r>
            <a:r>
              <a:rPr altLang="ko-KR" sz="1400" b="1" u="sng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1400" b="1" u="sng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altLang="ko-KR" sz="1400" b="1" u="sng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디폴트 값을 제조업체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로부터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받을 것 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DHCP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게이트웨이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주소의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번쨰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주소는 동일하여야 함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192.168.1.0 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라면 이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연결되는 것은 모두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192.168.1.xxx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40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(1~255)</a:t>
            </a:r>
            <a:r>
              <a:rPr lang="ko-KR" altLang="en-US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여야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7409455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관제 프로그램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 – </a:t>
            </a:r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영상 위주</a:t>
            </a:r>
          </a:p>
        </p:txBody>
      </p:sp>
      <p:pic>
        <p:nvPicPr>
          <p:cNvPr id="2050" name="Picture 2" descr="D:\00. Data\04. Project_MDST\014. BOT570_580\00. Customer_Inout\1. 솔네트웍스\UI 디자인 자료\SGP_영상폴_관제시스템_상황판C안_다크버전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0211" y="1458953"/>
            <a:ext cx="8926182" cy="502097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697196-03D0-457A-AD58-5D562304E2FB}"/>
              </a:ext>
            </a:extLst>
          </p:cNvPr>
          <p:cNvSpPr txBox="1"/>
          <p:nvPr/>
        </p:nvSpPr>
        <p:spPr>
          <a:xfrm>
            <a:off x="4752646" y="6252427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MOBILEDST Confidential</a:t>
            </a:r>
            <a:endParaRPr lang="ko-KR" altLang="en-US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3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48132" y="1945182"/>
            <a:ext cx="1454728" cy="279307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서버 연동 블럭도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5053" y="2982212"/>
            <a:ext cx="965653" cy="7668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(Polling)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050" y="2983000"/>
            <a:ext cx="678392" cy="5048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96138" y="3807943"/>
            <a:ext cx="965653" cy="7668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(DB)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7824" y="2153710"/>
            <a:ext cx="965653" cy="7668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(Display)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3335939" y="1680083"/>
            <a:ext cx="1097248" cy="509446"/>
            <a:chOff x="2104475" y="2236113"/>
            <a:chExt cx="1517642" cy="799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837473B0-CC2E-450A-ABE3-18F120FF3D39}">
                  <a1611:picAttrSrcUrl xmlns:a1611="http://schemas.microsoft.com/office/drawing/2016/11/main" r:id="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689043" y="1391358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(59.15.131.13:12071)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/>
              <a:t>admin/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solnetworks12!@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7" name="꺾인 연결선 16"/>
          <p:cNvCxnSpPr>
            <a:stCxn id="7" idx="3"/>
            <a:endCxn id="12" idx="2"/>
          </p:cNvCxnSpPr>
          <p:nvPr/>
        </p:nvCxnSpPr>
        <p:spPr>
          <a:xfrm flipV="1">
            <a:off x="3396442" y="2189529"/>
            <a:ext cx="488121" cy="1045914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2" idx="2"/>
            <a:endCxn id="38" idx="1"/>
          </p:cNvCxnSpPr>
          <p:nvPr/>
        </p:nvCxnSpPr>
        <p:spPr>
          <a:xfrm rot="5400000" flipH="1" flipV="1">
            <a:off x="4381390" y="1166469"/>
            <a:ext cx="526233" cy="1519888"/>
          </a:xfrm>
          <a:prstGeom prst="bentConnector4">
            <a:avLst>
              <a:gd name="adj1" fmla="val -43441"/>
              <a:gd name="adj2" fmla="val 68048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153148" y="1527484"/>
            <a:ext cx="1282192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1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(192.168.0.181)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(ID:101)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(MDST)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로컬서버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Port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155919" y="2635852"/>
            <a:ext cx="1264909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2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(192.168.0.182)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(ID:102)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동탄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로컬서버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Port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150377" y="3727594"/>
            <a:ext cx="1264909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3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(192.168.0.183)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(ID:103)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닷돈재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로컬서버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Port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153149" y="4811022"/>
            <a:ext cx="1264909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4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(192.168.0.184)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(ID:104)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한수면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로컬서버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Port</a:t>
            </a:r>
          </a:p>
        </p:txBody>
      </p:sp>
      <p:cxnSp>
        <p:nvCxnSpPr>
          <p:cNvPr id="34" name="꺾인 연결선 16"/>
          <p:cNvCxnSpPr>
            <a:stCxn id="15" idx="3"/>
            <a:endCxn id="7" idx="1"/>
          </p:cNvCxnSpPr>
          <p:nvPr/>
        </p:nvCxnSpPr>
        <p:spPr>
          <a:xfrm flipV="1">
            <a:off x="2202860" y="3235443"/>
            <a:ext cx="515190" cy="106277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451" y="1478395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cxnSp>
        <p:nvCxnSpPr>
          <p:cNvPr id="43" name="꺾인 연결선 42"/>
          <p:cNvCxnSpPr>
            <a:stCxn id="12" idx="2"/>
            <a:endCxn id="44" idx="1"/>
          </p:cNvCxnSpPr>
          <p:nvPr/>
        </p:nvCxnSpPr>
        <p:spPr>
          <a:xfrm rot="16200000" flipH="1">
            <a:off x="4354828" y="1719264"/>
            <a:ext cx="615381" cy="1555910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473" y="262000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cxnSp>
        <p:nvCxnSpPr>
          <p:cNvPr id="45" name="꺾인 연결선 44"/>
          <p:cNvCxnSpPr>
            <a:stCxn id="44" idx="3"/>
            <a:endCxn id="29" idx="1"/>
          </p:cNvCxnSpPr>
          <p:nvPr/>
        </p:nvCxnSpPr>
        <p:spPr>
          <a:xfrm>
            <a:off x="6006639" y="2804910"/>
            <a:ext cx="1149280" cy="247604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2" idx="2"/>
            <a:endCxn id="47" idx="1"/>
          </p:cNvCxnSpPr>
          <p:nvPr/>
        </p:nvCxnSpPr>
        <p:spPr>
          <a:xfrm rot="16200000" flipH="1">
            <a:off x="3957894" y="2116197"/>
            <a:ext cx="1420331" cy="1566993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6" y="342495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cxnSp>
        <p:nvCxnSpPr>
          <p:cNvPr id="48" name="꺾인 연결선 47"/>
          <p:cNvCxnSpPr>
            <a:stCxn id="47" idx="3"/>
            <a:endCxn id="30" idx="1"/>
          </p:cNvCxnSpPr>
          <p:nvPr/>
        </p:nvCxnSpPr>
        <p:spPr>
          <a:xfrm>
            <a:off x="6017722" y="3609860"/>
            <a:ext cx="1132655" cy="534396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2" idx="2"/>
            <a:endCxn id="50" idx="1"/>
          </p:cNvCxnSpPr>
          <p:nvPr/>
        </p:nvCxnSpPr>
        <p:spPr>
          <a:xfrm rot="16200000" flipH="1">
            <a:off x="3421723" y="2652368"/>
            <a:ext cx="2487131" cy="1561451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014" y="449175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cxnSp>
        <p:nvCxnSpPr>
          <p:cNvPr id="51" name="꺾인 연결선 50"/>
          <p:cNvCxnSpPr>
            <a:stCxn id="50" idx="3"/>
            <a:endCxn id="31" idx="1"/>
          </p:cNvCxnSpPr>
          <p:nvPr/>
        </p:nvCxnSpPr>
        <p:spPr>
          <a:xfrm>
            <a:off x="6012180" y="4676660"/>
            <a:ext cx="1140969" cy="551024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66366" y="1413878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1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(ID:001)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77450" y="1807347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(ID:002)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80221" y="2192503"/>
            <a:ext cx="1591877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255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(ID:255)</a:t>
            </a:r>
          </a:p>
        </p:txBody>
      </p:sp>
      <p:cxnSp>
        <p:nvCxnSpPr>
          <p:cNvPr id="68" name="꺾인 연결선 67"/>
          <p:cNvCxnSpPr>
            <a:stCxn id="22" idx="3"/>
            <a:endCxn id="59" idx="1"/>
          </p:cNvCxnSpPr>
          <p:nvPr/>
        </p:nvCxnSpPr>
        <p:spPr>
          <a:xfrm flipV="1">
            <a:off x="8435340" y="1600559"/>
            <a:ext cx="1231026" cy="343587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22" idx="3"/>
            <a:endCxn id="66" idx="1"/>
          </p:cNvCxnSpPr>
          <p:nvPr/>
        </p:nvCxnSpPr>
        <p:spPr>
          <a:xfrm>
            <a:off x="8435340" y="1944146"/>
            <a:ext cx="1242110" cy="4988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2" idx="3"/>
            <a:endCxn id="67" idx="1"/>
          </p:cNvCxnSpPr>
          <p:nvPr/>
        </p:nvCxnSpPr>
        <p:spPr>
          <a:xfrm>
            <a:off x="8435340" y="1944146"/>
            <a:ext cx="1244881" cy="43503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85763" y="2688496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1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(ID:001)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96847" y="3081965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(ID:002)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99618" y="3467121"/>
            <a:ext cx="1591877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255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(ID:255)</a:t>
            </a:r>
          </a:p>
        </p:txBody>
      </p:sp>
      <p:cxnSp>
        <p:nvCxnSpPr>
          <p:cNvPr id="80" name="꺾인 연결선 79"/>
          <p:cNvCxnSpPr>
            <a:stCxn id="29" idx="3"/>
            <a:endCxn id="77" idx="1"/>
          </p:cNvCxnSpPr>
          <p:nvPr/>
        </p:nvCxnSpPr>
        <p:spPr>
          <a:xfrm flipV="1">
            <a:off x="8420828" y="2875177"/>
            <a:ext cx="1264935" cy="177337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29" idx="3"/>
            <a:endCxn id="78" idx="1"/>
          </p:cNvCxnSpPr>
          <p:nvPr/>
        </p:nvCxnSpPr>
        <p:spPr>
          <a:xfrm>
            <a:off x="8420828" y="3052514"/>
            <a:ext cx="1276019" cy="21613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9" idx="3"/>
            <a:endCxn id="79" idx="1"/>
          </p:cNvCxnSpPr>
          <p:nvPr/>
        </p:nvCxnSpPr>
        <p:spPr>
          <a:xfrm>
            <a:off x="8420828" y="3052514"/>
            <a:ext cx="1278790" cy="60128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696847" y="3921551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1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(ID:001)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707931" y="4315020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(ID:002)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710702" y="4700176"/>
            <a:ext cx="1591877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255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(ID:255)</a:t>
            </a:r>
          </a:p>
        </p:txBody>
      </p:sp>
      <p:cxnSp>
        <p:nvCxnSpPr>
          <p:cNvPr id="86" name="꺾인 연결선 85"/>
          <p:cNvCxnSpPr>
            <a:stCxn id="30" idx="3"/>
            <a:endCxn id="83" idx="1"/>
          </p:cNvCxnSpPr>
          <p:nvPr/>
        </p:nvCxnSpPr>
        <p:spPr>
          <a:xfrm flipV="1">
            <a:off x="8415286" y="4108232"/>
            <a:ext cx="1281561" cy="3602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30" idx="3"/>
            <a:endCxn id="84" idx="1"/>
          </p:cNvCxnSpPr>
          <p:nvPr/>
        </p:nvCxnSpPr>
        <p:spPr>
          <a:xfrm>
            <a:off x="8415286" y="4144256"/>
            <a:ext cx="1292645" cy="35744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0" idx="3"/>
            <a:endCxn id="85" idx="1"/>
          </p:cNvCxnSpPr>
          <p:nvPr/>
        </p:nvCxnSpPr>
        <p:spPr>
          <a:xfrm>
            <a:off x="8415286" y="4144256"/>
            <a:ext cx="1295416" cy="74260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707930" y="5196169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1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(ID:001)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719014" y="5589638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(ID:002)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721785" y="5974794"/>
            <a:ext cx="1591877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255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(ID:255)</a:t>
            </a:r>
          </a:p>
        </p:txBody>
      </p:sp>
      <p:cxnSp>
        <p:nvCxnSpPr>
          <p:cNvPr id="92" name="꺾인 연결선 91"/>
          <p:cNvCxnSpPr>
            <a:stCxn id="31" idx="3"/>
            <a:endCxn id="89" idx="1"/>
          </p:cNvCxnSpPr>
          <p:nvPr/>
        </p:nvCxnSpPr>
        <p:spPr>
          <a:xfrm>
            <a:off x="8418058" y="5227684"/>
            <a:ext cx="1289872" cy="15516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31" idx="3"/>
            <a:endCxn id="90" idx="1"/>
          </p:cNvCxnSpPr>
          <p:nvPr/>
        </p:nvCxnSpPr>
        <p:spPr>
          <a:xfrm>
            <a:off x="8418058" y="5227684"/>
            <a:ext cx="1300956" cy="54863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31" idx="3"/>
            <a:endCxn id="91" idx="1"/>
          </p:cNvCxnSpPr>
          <p:nvPr/>
        </p:nvCxnSpPr>
        <p:spPr>
          <a:xfrm>
            <a:off x="8418058" y="5227684"/>
            <a:ext cx="1303727" cy="93379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437444" y="1388232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RF(BOT,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무선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,3Km)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07777" y="1382691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701540" y="1467897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591396" y="2576953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635731" y="3398527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702232" y="44708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85362" y="2590807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188133" y="338744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182591" y="4462555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498404" y="2662850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RF(BOT,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무선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,3Km)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451299" y="3895905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RF(BOT,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무선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,3Km)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445757" y="5020894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RF(BOT,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무선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,3Km)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174849" y="1698928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(211.181.xxx.xxx)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215718" y="2760197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(211.xxx.xxx.xxx)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210172" y="3556865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(211.xxx.xxx.xxx)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201863" y="4645800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(211.xxx.xxx.xxx)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36" name="꺾인 연결선 135"/>
          <p:cNvCxnSpPr>
            <a:stCxn id="38" idx="3"/>
            <a:endCxn id="22" idx="1"/>
          </p:cNvCxnSpPr>
          <p:nvPr/>
        </p:nvCxnSpPr>
        <p:spPr>
          <a:xfrm>
            <a:off x="5970617" y="1663296"/>
            <a:ext cx="1182531" cy="280850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4" idx="2"/>
          </p:cNvCxnSpPr>
          <p:nvPr/>
        </p:nvCxnSpPr>
        <p:spPr>
          <a:xfrm rot="5400000">
            <a:off x="1358714" y="1956759"/>
            <a:ext cx="387853" cy="57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826203" y="491179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(59.15.131.13:3306?, 12076?)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/>
              <a:t>user/solnetworks12!@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96" name="직선 화살표 연결선 95"/>
          <p:cNvCxnSpPr>
            <a:stCxn id="95" idx="0"/>
          </p:cNvCxnSpPr>
          <p:nvPr/>
        </p:nvCxnSpPr>
        <p:spPr>
          <a:xfrm rot="16200000" flipV="1">
            <a:off x="1453901" y="4573526"/>
            <a:ext cx="347418" cy="329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192628" y="6210323"/>
            <a:ext cx="1235092" cy="2285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Local Server 1</a:t>
            </a:r>
            <a:endParaRPr lang="en-US" altLang="ko-KR" sz="9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7207868" y="5829323"/>
            <a:ext cx="1204612" cy="2742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Local Server 1</a:t>
            </a:r>
            <a:endParaRPr lang="en-US" altLang="ko-KR" sz="9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41" name="꺾인 연결선 48"/>
          <p:cNvCxnSpPr>
            <a:stCxn id="158" idx="3"/>
            <a:endCxn id="113" idx="1"/>
          </p:cNvCxnSpPr>
          <p:nvPr/>
        </p:nvCxnSpPr>
        <p:spPr>
          <a:xfrm>
            <a:off x="6019800" y="6177800"/>
            <a:ext cx="1172828" cy="146812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48"/>
          <p:cNvCxnSpPr>
            <a:stCxn id="157" idx="3"/>
            <a:endCxn id="135" idx="1"/>
          </p:cNvCxnSpPr>
          <p:nvPr/>
        </p:nvCxnSpPr>
        <p:spPr>
          <a:xfrm>
            <a:off x="6012180" y="5606300"/>
            <a:ext cx="1195688" cy="360172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014" y="542139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158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634" y="599289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274031" y="5407435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281651" y="5963695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63" name="꺾인 연결선 48"/>
          <p:cNvCxnSpPr>
            <a:stCxn id="12" idx="2"/>
            <a:endCxn id="157" idx="1"/>
          </p:cNvCxnSpPr>
          <p:nvPr/>
        </p:nvCxnSpPr>
        <p:spPr>
          <a:xfrm rot="16200000" flipH="1">
            <a:off x="2956903" y="3117188"/>
            <a:ext cx="3416771" cy="1561451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48"/>
          <p:cNvCxnSpPr>
            <a:stCxn id="12" idx="2"/>
            <a:endCxn id="158" idx="1"/>
          </p:cNvCxnSpPr>
          <p:nvPr/>
        </p:nvCxnSpPr>
        <p:spPr>
          <a:xfrm rot="16200000" flipH="1">
            <a:off x="2674963" y="3399128"/>
            <a:ext cx="3988271" cy="1569071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4656512" y="54233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156143" y="5598300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(211.xxx.xxx.xxx)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580312" y="598724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079943" y="6162180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(211.xxx.xxx.xxx)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접속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rm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1] DB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편집프로그램 </a:t>
            </a:r>
            <a:r>
              <a:rPr altLang="ko-KR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Heidisql.exe 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c:\Program Files(x86)\Common Files \ MariaDBShared \ HeidiSQL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폴더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호스트명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IP : 59.15.131.13</a:t>
            </a: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:user , PW : solnetworks12!@</a:t>
            </a: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3306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2] Slave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 프로그램 </a:t>
            </a:r>
            <a:r>
              <a:rPr altLang="ko-KR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PolServerWithUI.exe 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C:\Program Files (x86)\user\PoleServer\ </a:t>
            </a:r>
          </a:p>
          <a:p>
            <a:pPr marL="171450" indent="-171450">
              <a:lnSpc>
                <a:spcPts val="600"/>
              </a:lnSpc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setup.exe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후 바탕화면에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PolServer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 클릭 후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작업표시줄 우측 아이콘에 우클릭 후 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"Show"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클릭</a:t>
            </a:r>
            <a:endParaRPr altLang="ko-KR" sz="1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IP : 59.15.131.13 </a:t>
            </a: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PoleServerWithUI.exe.config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안에  로그온 정보 수정 가능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 : user, PW : solnetworks12!@ )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3] 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디스플레이 프로그램 원격 접속</a:t>
            </a:r>
            <a:endParaRPr altLang="ko-KR" sz="14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브라우져에서  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59.15.131.13:12071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0050" lvl="1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: admin, PW : solnetworks12!@ )</a:t>
            </a:r>
            <a:endParaRPr lang="ko-KR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600"/>
              </a:lnSpc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Master, Polling Server 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 </a:t>
            </a:r>
            <a:r>
              <a:rPr lang="en-US" altLang="ko-KR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보안철저</a:t>
            </a:r>
            <a:r>
              <a:rPr lang="en-US" altLang="ko-KR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050" y="2983000"/>
            <a:ext cx="678392" cy="5048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grpSp>
        <p:nvGrpSpPr>
          <p:cNvPr id="10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3335939" y="1680083"/>
            <a:ext cx="1097248" cy="509446"/>
            <a:chOff x="2104475" y="2236113"/>
            <a:chExt cx="1517642" cy="7991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837473B0-CC2E-450A-ABE3-18F120FF3D39}">
                  <a1611:picAttrSrcUrl xmlns:a1611="http://schemas.microsoft.com/office/drawing/2016/11/main" r:id="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꺾인 연결선 16"/>
          <p:cNvCxnSpPr>
            <a:stCxn id="7" idx="3"/>
            <a:endCxn id="11" idx="2"/>
          </p:cNvCxnSpPr>
          <p:nvPr/>
        </p:nvCxnSpPr>
        <p:spPr>
          <a:xfrm flipV="1">
            <a:off x="3396442" y="2189529"/>
            <a:ext cx="488121" cy="1045914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7"/>
          <p:cNvCxnSpPr>
            <a:stCxn id="11" idx="2"/>
            <a:endCxn id="22" idx="1"/>
          </p:cNvCxnSpPr>
          <p:nvPr/>
        </p:nvCxnSpPr>
        <p:spPr>
          <a:xfrm rot="16200000" flipH="1">
            <a:off x="4240874" y="1833218"/>
            <a:ext cx="807267" cy="1519888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6781673" y="2860984"/>
            <a:ext cx="1282192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1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(192.168.0.199)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(ID:101)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451" y="2811895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945766" y="2188578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1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(ID:001)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956850" y="2582047"/>
            <a:ext cx="1597420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(ID:002)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959621" y="2967203"/>
            <a:ext cx="1591877" cy="3733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 Slave 255 </a:t>
            </a:r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(ID:255)</a:t>
            </a:r>
          </a:p>
        </p:txBody>
      </p:sp>
      <p:cxnSp>
        <p:nvCxnSpPr>
          <p:cNvPr id="35" name="꺾인 연결선 34"/>
          <p:cNvCxnSpPr>
            <a:stCxn id="17" idx="3"/>
            <a:endCxn id="32" idx="1"/>
          </p:cNvCxnSpPr>
          <p:nvPr/>
        </p:nvCxnSpPr>
        <p:spPr>
          <a:xfrm flipV="1">
            <a:off x="8063865" y="2375259"/>
            <a:ext cx="1881901" cy="902387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33" idx="1"/>
          </p:cNvCxnSpPr>
          <p:nvPr/>
        </p:nvCxnSpPr>
        <p:spPr>
          <a:xfrm flipV="1">
            <a:off x="8063865" y="2768728"/>
            <a:ext cx="1892985" cy="5089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7" idx="3"/>
            <a:endCxn id="34" idx="1"/>
          </p:cNvCxnSpPr>
          <p:nvPr/>
        </p:nvCxnSpPr>
        <p:spPr>
          <a:xfrm flipV="1">
            <a:off x="8063865" y="3153884"/>
            <a:ext cx="1895756" cy="1237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37444" y="2721732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RF(BOT,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무선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,3Km)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07777" y="2716191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01540" y="2801397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174849" y="3032428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(211.181.xxx.xxx)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2" name="꺾인 연결선 71"/>
          <p:cNvCxnSpPr>
            <a:stCxn id="22" idx="3"/>
            <a:endCxn id="17" idx="1"/>
          </p:cNvCxnSpPr>
          <p:nvPr/>
        </p:nvCxnSpPr>
        <p:spPr>
          <a:xfrm>
            <a:off x="5970617" y="2996796"/>
            <a:ext cx="811056" cy="280850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6505135" y="5893724"/>
            <a:ext cx="1204612" cy="396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Polling Server 1</a:t>
            </a:r>
            <a:endParaRPr lang="en-US" altLang="ko-KR" sz="9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78" name="꺾인 연결선 48"/>
          <p:cNvCxnSpPr>
            <a:stCxn id="79" idx="3"/>
            <a:endCxn id="76" idx="1"/>
          </p:cNvCxnSpPr>
          <p:nvPr/>
        </p:nvCxnSpPr>
        <p:spPr>
          <a:xfrm>
            <a:off x="6012180" y="5606300"/>
            <a:ext cx="492955" cy="485506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014" y="5421399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74031" y="5407435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3" name="꺾인 연결선 48"/>
          <p:cNvCxnSpPr>
            <a:stCxn id="11" idx="2"/>
            <a:endCxn id="79" idx="1"/>
          </p:cNvCxnSpPr>
          <p:nvPr/>
        </p:nvCxnSpPr>
        <p:spPr>
          <a:xfrm rot="16200000" flipH="1">
            <a:off x="2956903" y="3117188"/>
            <a:ext cx="3416771" cy="1561451"/>
          </a:xfrm>
          <a:prstGeom prst="bentConnector2">
            <a:avLst/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656512" y="54233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4156143" y="5598300"/>
            <a:ext cx="1197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(211.181.47.236)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260523" y="1270808"/>
            <a:ext cx="3215985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 Master </a:t>
            </a:r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</a:t>
            </a:r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</a:p>
          <a:p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1]  Master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자기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–u1 192.168.0.</a:t>
            </a:r>
            <a:r>
              <a:rPr lang="en-US" altLang="ko-KR" sz="9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199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2] Master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폴링서버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–b  211.181.47.236)</a:t>
            </a:r>
          </a:p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3] Master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 포트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–c 502(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포트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#))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94" name="직선 화살표 연결선 93"/>
          <p:cNvCxnSpPr>
            <a:stCxn id="89" idx="2"/>
            <a:endCxn id="17" idx="0"/>
          </p:cNvCxnSpPr>
          <p:nvPr/>
        </p:nvCxnSpPr>
        <p:spPr>
          <a:xfrm rot="5400000">
            <a:off x="7279180" y="2271648"/>
            <a:ext cx="732926" cy="4457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>
          <a:xfrm>
            <a:off x="4116762" y="4829693"/>
            <a:ext cx="2142721" cy="4222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 AP </a:t>
            </a:r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</a:t>
            </a:r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</a:p>
          <a:p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1]  Polling Server </a:t>
            </a:r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포트포워딩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설정</a:t>
            </a:r>
          </a:p>
        </p:txBody>
      </p:sp>
      <p:cxnSp>
        <p:nvCxnSpPr>
          <p:cNvPr id="97" name="직선 화살표 연결선 96"/>
          <p:cNvCxnSpPr>
            <a:stCxn id="96" idx="2"/>
            <a:endCxn id="79" idx="0"/>
          </p:cNvCxnSpPr>
          <p:nvPr/>
        </p:nvCxnSpPr>
        <p:spPr>
          <a:xfrm rot="16200000" flipH="1">
            <a:off x="5373886" y="5066187"/>
            <a:ext cx="169449" cy="5409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0245" y="3784602"/>
            <a:ext cx="3763756" cy="243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" name="모서리가 둥근 직사각형 108"/>
          <p:cNvSpPr/>
          <p:nvPr/>
        </p:nvSpPr>
        <p:spPr>
          <a:xfrm>
            <a:off x="748132" y="1945182"/>
            <a:ext cx="1454728" cy="279307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5053" y="2982212"/>
            <a:ext cx="965653" cy="7668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(Polling)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96138" y="3807943"/>
            <a:ext cx="965653" cy="7668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(DB)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7824" y="2153710"/>
            <a:ext cx="965653" cy="7668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(Display)</a:t>
            </a:r>
            <a:endParaRPr lang="ko-KR" altLang="en-US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689043" y="1391358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(59.15.131.13:12071)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/>
              <a:t>admin/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solnetworks12!@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14" name="꺾인 연결선 16"/>
          <p:cNvCxnSpPr>
            <a:stCxn id="109" idx="3"/>
          </p:cNvCxnSpPr>
          <p:nvPr/>
        </p:nvCxnSpPr>
        <p:spPr>
          <a:xfrm flipV="1">
            <a:off x="2202860" y="3235443"/>
            <a:ext cx="515190" cy="106277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13" idx="2"/>
          </p:cNvCxnSpPr>
          <p:nvPr/>
        </p:nvCxnSpPr>
        <p:spPr>
          <a:xfrm rot="5400000">
            <a:off x="1358714" y="1956759"/>
            <a:ext cx="387853" cy="57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826203" y="491179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(59.15.131.13:3306?, 12076?)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/>
              <a:t>user/solnetworks12!@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17" name="직선 화살표 연결선 116"/>
          <p:cNvCxnSpPr>
            <a:stCxn id="116" idx="0"/>
          </p:cNvCxnSpPr>
          <p:nvPr/>
        </p:nvCxnSpPr>
        <p:spPr>
          <a:xfrm rot="16200000" flipV="1">
            <a:off x="1453901" y="4573526"/>
            <a:ext cx="347418" cy="329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6328536" y="6340904"/>
            <a:ext cx="3852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(211.181.47.236 : 502) =&gt; 192.168.0.15 (MDST</a:t>
            </a:r>
            <a:r>
              <a:rPr lang="ko-KR" altLang="en-US" sz="10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하남</a:t>
            </a:r>
            <a:r>
              <a:rPr lang="en-US" altLang="ko-KR" sz="10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1, LG</a:t>
            </a:r>
            <a:r>
              <a:rPr lang="ko-KR" altLang="en-US" sz="1000" b="1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랩탑</a:t>
            </a:r>
            <a:r>
              <a:rPr lang="en-US" altLang="ko-KR" sz="10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5128954" y="3848793"/>
            <a:ext cx="2635134" cy="5746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 Local Server / </a:t>
            </a:r>
            <a:r>
              <a:rPr lang="en-US" altLang="ko-KR" sz="1050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HeidlSQL</a:t>
            </a:r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</a:t>
            </a:r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</a:p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1] </a:t>
            </a:r>
            <a:r>
              <a:rPr lang="en-US" altLang="ko-KR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device_info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등록 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(Master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공인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IP, Port )</a:t>
            </a:r>
          </a:p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2] </a:t>
            </a:r>
            <a:r>
              <a:rPr lang="en-US" altLang="ko-KR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pole_ui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등록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(UI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표시할 폴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 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25" name="직선 화살표 연결선 124"/>
          <p:cNvCxnSpPr>
            <a:stCxn id="124" idx="2"/>
            <a:endCxn id="76" idx="0"/>
          </p:cNvCxnSpPr>
          <p:nvPr/>
        </p:nvCxnSpPr>
        <p:spPr>
          <a:xfrm rot="16200000" flipH="1">
            <a:off x="6041843" y="4828126"/>
            <a:ext cx="1470276" cy="6609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4355869" y="1363287"/>
            <a:ext cx="1778924" cy="4832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 AP </a:t>
            </a:r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</a:t>
            </a:r>
            <a:r>
              <a:rPr lang="en-US" altLang="ko-KR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</a:p>
          <a:p>
            <a:r>
              <a:rPr lang="ko-KR" altLang="en-US" sz="105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1] 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없음</a:t>
            </a:r>
          </a:p>
        </p:txBody>
      </p:sp>
      <p:cxnSp>
        <p:nvCxnSpPr>
          <p:cNvPr id="132" name="직선 화살표 연결선 131"/>
          <p:cNvCxnSpPr>
            <a:stCxn id="131" idx="2"/>
            <a:endCxn id="22" idx="0"/>
          </p:cNvCxnSpPr>
          <p:nvPr/>
        </p:nvCxnSpPr>
        <p:spPr>
          <a:xfrm rot="16200000" flipH="1">
            <a:off x="4983736" y="2108097"/>
            <a:ext cx="965392" cy="44220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651098" cy="64008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닷돈재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Master 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(2022.11.25) - </a:t>
            </a:r>
            <a:r>
              <a:rPr lang="en-US" altLang="ko-KR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보안철저</a:t>
            </a:r>
            <a:r>
              <a:rPr lang="en-US" altLang="ko-KR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grpSp>
        <p:nvGrpSpPr>
          <p:cNvPr id="3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4898731" y="1669165"/>
            <a:ext cx="1097248" cy="509446"/>
            <a:chOff x="2104475" y="2236113"/>
            <a:chExt cx="1517642" cy="7991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837473B0-CC2E-450A-ABE3-18F120FF3D39}">
                  <a1611:picAttrSrcUrl xmlns:a1611="http://schemas.microsoft.com/office/drawing/2016/11/main" r:id="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꺾인 연결선 17"/>
          <p:cNvCxnSpPr>
            <a:endCxn id="22" idx="1"/>
          </p:cNvCxnSpPr>
          <p:nvPr/>
        </p:nvCxnSpPr>
        <p:spPr>
          <a:xfrm flipV="1">
            <a:off x="5995979" y="1913519"/>
            <a:ext cx="2417789" cy="10369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57462" y="1669642"/>
            <a:ext cx="1547137" cy="833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Master </a:t>
            </a:r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(172.30.1.199)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(ID:121)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(211.181.47.ooo : 502) 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68" y="1728618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33669" y="1691109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60734" y="1684869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6926448" y="1932544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</a:rPr>
              <a:t>xxx.xxx.xxx.xxx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2" name="꺾인 연결선 71"/>
          <p:cNvCxnSpPr>
            <a:stCxn id="22" idx="3"/>
            <a:endCxn id="17" idx="1"/>
          </p:cNvCxnSpPr>
          <p:nvPr/>
        </p:nvCxnSpPr>
        <p:spPr>
          <a:xfrm>
            <a:off x="8979934" y="1913519"/>
            <a:ext cx="877528" cy="172785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628049" y="1718733"/>
            <a:ext cx="1471684" cy="9553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</a:t>
            </a:r>
            <a:r>
              <a:rPr lang="ko-KR" altLang="en-US" sz="1050" b="1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 </a:t>
            </a:r>
            <a:r>
              <a:rPr lang="en-US" altLang="ko-KR" sz="105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(192.168.0.15)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(port 502)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05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xxx.xxx.xxx.xxx</a:t>
            </a:r>
            <a:r>
              <a:rPr lang="en-US" altLang="ko-KR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  <p:cxnSp>
        <p:nvCxnSpPr>
          <p:cNvPr id="78" name="꺾인 연결선 48"/>
          <p:cNvCxnSpPr>
            <a:stCxn id="79" idx="1"/>
            <a:endCxn id="76" idx="3"/>
          </p:cNvCxnSpPr>
          <p:nvPr/>
        </p:nvCxnSpPr>
        <p:spPr>
          <a:xfrm rot="10800000" flipV="1">
            <a:off x="2099733" y="2045834"/>
            <a:ext cx="935602" cy="150572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35" y="1860933"/>
            <a:ext cx="566166" cy="3698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</a:t>
            </a:r>
          </a:p>
          <a:p>
            <a:pPr algn="ctr" eaLnBrk="1" latinLnBrk="1" hangingPunct="1">
              <a:lnSpc>
                <a:spcPct val="130000"/>
              </a:lnSpc>
            </a:pPr>
            <a:r>
              <a:rPr lang="en-US" altLang="ko-KR" sz="1000" dirty="0">
                <a:solidFill>
                  <a:srgbClr val="0D0D0D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(iptime)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75126" y="1822031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3" name="꺾인 연결선 48"/>
          <p:cNvCxnSpPr>
            <a:endCxn id="79" idx="3"/>
          </p:cNvCxnSpPr>
          <p:nvPr/>
        </p:nvCxnSpPr>
        <p:spPr>
          <a:xfrm rot="10800000" flipV="1">
            <a:off x="3601501" y="1923888"/>
            <a:ext cx="1297230" cy="121946"/>
          </a:xfrm>
          <a:prstGeom prst="bentConnector3">
            <a:avLst>
              <a:gd name="adj1" fmla="val 50000"/>
            </a:avLst>
          </a:prstGeom>
          <a:ln w="127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725498" y="1813028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WAN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3682316" y="2087712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(211.181.47.ooo)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476396" y="2471802"/>
            <a:ext cx="1655029" cy="4222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Server </a:t>
            </a:r>
            <a:r>
              <a:rPr lang="en-US" altLang="ko-KR" sz="9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502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포트로 포트 </a:t>
            </a:r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포워딩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설정 됨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4" name="직선 화살표 연결선 83"/>
          <p:cNvCxnSpPr>
            <a:stCxn id="82" idx="0"/>
            <a:endCxn id="79" idx="2"/>
          </p:cNvCxnSpPr>
          <p:nvPr/>
        </p:nvCxnSpPr>
        <p:spPr>
          <a:xfrm rot="5400000" flipH="1" flipV="1">
            <a:off x="3190630" y="2344015"/>
            <a:ext cx="241068" cy="145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6793571" y="2441321"/>
            <a:ext cx="1610597" cy="5569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Master</a:t>
            </a:r>
            <a:r>
              <a:rPr lang="ko-KR" altLang="en-US" sz="12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공인 </a:t>
            </a:r>
            <a:r>
              <a:rPr lang="en-US" altLang="ko-KR" sz="12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12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알아야 함</a:t>
            </a:r>
          </a:p>
        </p:txBody>
      </p:sp>
      <p:cxnSp>
        <p:nvCxnSpPr>
          <p:cNvPr id="62" name="직선 화살표 연결선 61"/>
          <p:cNvCxnSpPr>
            <a:stCxn id="61" idx="0"/>
            <a:endCxn id="68" idx="2"/>
          </p:cNvCxnSpPr>
          <p:nvPr/>
        </p:nvCxnSpPr>
        <p:spPr>
          <a:xfrm rot="16200000" flipV="1">
            <a:off x="7439639" y="2282089"/>
            <a:ext cx="262556" cy="559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3036505" y="4010740"/>
            <a:ext cx="3974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1. 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마스터에서 서버에게  연결 요청 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(211.181.47.ooo : 502 + 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데이터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22" name="꺾인 연결선 121"/>
          <p:cNvCxnSpPr>
            <a:stCxn id="145" idx="2"/>
            <a:endCxn id="142" idx="2"/>
          </p:cNvCxnSpPr>
          <p:nvPr/>
        </p:nvCxnSpPr>
        <p:spPr>
          <a:xfrm rot="5400000">
            <a:off x="5949039" y="-1388908"/>
            <a:ext cx="163484" cy="8426939"/>
          </a:xfrm>
          <a:prstGeom prst="bentConnector3">
            <a:avLst>
              <a:gd name="adj1" fmla="val 10432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왼쪽 화살표 124"/>
          <p:cNvSpPr/>
          <p:nvPr/>
        </p:nvSpPr>
        <p:spPr>
          <a:xfrm>
            <a:off x="2676509" y="3896081"/>
            <a:ext cx="4954384" cy="473827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7730646" y="393764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연결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성공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!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98973" y="2681013"/>
            <a:ext cx="40908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송신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12768" y="2675471"/>
            <a:ext cx="40908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수신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0846706" y="2500903"/>
            <a:ext cx="40908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수신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0039707" y="2511987"/>
            <a:ext cx="40908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송신</a:t>
            </a:r>
          </a:p>
        </p:txBody>
      </p:sp>
      <p:cxnSp>
        <p:nvCxnSpPr>
          <p:cNvPr id="149" name="꺾인 연결선 148"/>
          <p:cNvCxnSpPr>
            <a:stCxn id="141" idx="2"/>
            <a:endCxn id="144" idx="2"/>
          </p:cNvCxnSpPr>
          <p:nvPr/>
        </p:nvCxnSpPr>
        <p:spPr>
          <a:xfrm rot="5400000" flipH="1" flipV="1">
            <a:off x="5887327" y="-2252077"/>
            <a:ext cx="180110" cy="10147733"/>
          </a:xfrm>
          <a:prstGeom prst="bentConnector3">
            <a:avLst>
              <a:gd name="adj1" fmla="val -1599224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2964441" y="5285341"/>
            <a:ext cx="4543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 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서버에서 마스터에게 데이터를 송신하라고 명령 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xxx.xxx.xxx.xxx</a:t>
            </a:r>
            <a:r>
              <a:rPr lang="en-US" altLang="ko-KR" sz="1000" b="1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+ 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데이터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4" name="왼쪽 화살표 153"/>
          <p:cNvSpPr/>
          <p:nvPr/>
        </p:nvSpPr>
        <p:spPr>
          <a:xfrm flipH="1">
            <a:off x="2878763" y="5170682"/>
            <a:ext cx="4885133" cy="473827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849795" y="521226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실패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! </a:t>
            </a:r>
            <a:r>
              <a:rPr lang="en-US" altLang="ko-KR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&lt;- </a:t>
            </a:r>
            <a:r>
              <a:rPr lang="ko-KR" altLang="en-US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마스터의 공인 </a:t>
            </a:r>
            <a:r>
              <a:rPr lang="en-US" altLang="ko-KR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알아야 함</a:t>
            </a:r>
            <a:r>
              <a:rPr lang="en-US" altLang="ko-KR" sz="105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ko-KR" altLang="en-US" sz="1050" dirty="0">
              <a:solidFill>
                <a:srgbClr val="FF000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25171" cy="64008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Master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연결되어 있는 네트워크 공인 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아는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3331" y="1527552"/>
            <a:ext cx="1706188" cy="175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4748" y="4563689"/>
            <a:ext cx="2716700" cy="197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911" y="1539760"/>
            <a:ext cx="18097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090" y="2532354"/>
            <a:ext cx="4010977" cy="277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모서리가 둥근 직사각형 52"/>
          <p:cNvSpPr/>
          <p:nvPr/>
        </p:nvSpPr>
        <p:spPr>
          <a:xfrm>
            <a:off x="1138846" y="2610196"/>
            <a:ext cx="864523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0849" y="1665467"/>
            <a:ext cx="2228608" cy="4222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웹브라우져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주소창에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게이트웨이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주소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9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닷돈재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172.30.1.254)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입력</a:t>
            </a:r>
          </a:p>
        </p:txBody>
      </p:sp>
      <p:cxnSp>
        <p:nvCxnSpPr>
          <p:cNvPr id="55" name="직선 화살표 연결선 54"/>
          <p:cNvCxnSpPr>
            <a:stCxn id="54" idx="2"/>
            <a:endCxn id="53" idx="0"/>
          </p:cNvCxnSpPr>
          <p:nvPr/>
        </p:nvCxnSpPr>
        <p:spPr>
          <a:xfrm rot="5400000">
            <a:off x="1421895" y="2236938"/>
            <a:ext cx="522472" cy="224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오른쪽 화살표 62"/>
          <p:cNvSpPr/>
          <p:nvPr/>
        </p:nvSpPr>
        <p:spPr>
          <a:xfrm rot="20074588">
            <a:off x="4779365" y="2288710"/>
            <a:ext cx="987339" cy="4821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5444837" y="3455474"/>
            <a:ext cx="2202872" cy="5845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로그온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ID,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암호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보안문자 입력</a:t>
            </a:r>
            <a:endParaRPr lang="en-US" altLang="ko-KR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 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공유기 회사마다 화면 구성이 다름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65" name="직선 화살표 연결선 64"/>
          <p:cNvCxnSpPr>
            <a:stCxn id="64" idx="0"/>
          </p:cNvCxnSpPr>
          <p:nvPr/>
        </p:nvCxnSpPr>
        <p:spPr>
          <a:xfrm rot="5400000" flipH="1" flipV="1">
            <a:off x="5992716" y="2723193"/>
            <a:ext cx="1285839" cy="17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오른쪽 화살표 68"/>
          <p:cNvSpPr/>
          <p:nvPr/>
        </p:nvSpPr>
        <p:spPr>
          <a:xfrm>
            <a:off x="7774718" y="2150165"/>
            <a:ext cx="828955" cy="4821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9809018" y="3541372"/>
            <a:ext cx="1862051" cy="5845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여기 주소가 공인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주소임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pPr algn="ctr"/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여기에 표시가 없으면 관리도구 클릭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endParaRPr lang="ko-KR" altLang="en-US" sz="9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8" name="직선 화살표 연결선 87"/>
          <p:cNvCxnSpPr>
            <a:stCxn id="87" idx="0"/>
          </p:cNvCxnSpPr>
          <p:nvPr/>
        </p:nvCxnSpPr>
        <p:spPr>
          <a:xfrm rot="16200000" flipV="1">
            <a:off x="10270301" y="3071629"/>
            <a:ext cx="424098" cy="5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오른쪽 화살표 94"/>
          <p:cNvSpPr/>
          <p:nvPr/>
        </p:nvSpPr>
        <p:spPr>
          <a:xfrm rot="6569001">
            <a:off x="8390303" y="3695021"/>
            <a:ext cx="1031920" cy="48213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9725891" y="5464383"/>
            <a:ext cx="1080655" cy="5845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여기 주소가 공인 </a:t>
            </a:r>
            <a:r>
              <a:rPr lang="en-US" altLang="ko-KR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IP</a:t>
            </a:r>
            <a:r>
              <a:rPr lang="ko-KR" altLang="en-US" sz="9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주소임</a:t>
            </a:r>
          </a:p>
        </p:txBody>
      </p:sp>
      <p:cxnSp>
        <p:nvCxnSpPr>
          <p:cNvPr id="98" name="직선 화살표 연결선 97"/>
          <p:cNvCxnSpPr>
            <a:stCxn id="97" idx="0"/>
          </p:cNvCxnSpPr>
          <p:nvPr/>
        </p:nvCxnSpPr>
        <p:spPr>
          <a:xfrm rot="16200000" flipV="1">
            <a:off x="9516613" y="4714777"/>
            <a:ext cx="360368" cy="11388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DB(</a:t>
            </a:r>
            <a:r>
              <a:rPr lang="en-US" altLang="ko-KR" dirty="0" err="1"/>
              <a:t>heidlSQL</a:t>
            </a:r>
            <a:r>
              <a:rPr lang="en-US" altLang="ko-KR" dirty="0"/>
              <a:t> PGM) </a:t>
            </a:r>
            <a:r>
              <a:rPr lang="en-US" altLang="ko-KR" dirty="0" err="1"/>
              <a:t>Device_info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 :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등록번호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시리얼 넘버로 증가</a:t>
            </a:r>
            <a:endParaRPr altLang="ko-KR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ID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시리얼 번호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(1: SOLconnectserver, 2: MDST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 3:           )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Name : MDST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(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creen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(2),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충전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(3)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Type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충전 폴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별로 부여하는 코드명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VS0001 : Video pole Slave 0001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GS(Generator Slave), CS(Charger Slave)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sid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Slave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폴의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주소로서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폴링할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때 매우 중요하며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범위 내에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slave id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중복되면 통신에러 발생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 이름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장소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 종류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SN"</a:t>
            </a:r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구성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MDST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3-1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:MDST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 사무실에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 폴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(3)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(2)]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시리얼 넘버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ocation : Slave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위치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MDST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닷돈재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영봉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폴링하는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 WAN IP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Master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폴링서버와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다른 네트워크에 있을 경우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 IP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포트포워딩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되어 있어야 함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포워딩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된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포트 번호 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alue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수신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 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</a:t>
            </a: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xdata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32 03 0D 87 00 0D , 32 (slave id), 03(Read) 0D 87 (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slave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register address), 00 0D (Read Data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CRC 2-Byte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전송 시 자동 생성되어 전송됨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DB(</a:t>
            </a:r>
            <a:r>
              <a:rPr lang="en-US" altLang="ko-KR" dirty="0" err="1"/>
              <a:t>heidlSQL</a:t>
            </a:r>
            <a:r>
              <a:rPr lang="en-US" altLang="ko-KR" dirty="0"/>
              <a:t> PGM) </a:t>
            </a:r>
            <a:r>
              <a:rPr lang="en-US" altLang="ko-KR" dirty="0" err="1"/>
              <a:t>Pole_UI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1095" y="1296140"/>
            <a:ext cx="11007431" cy="5272937"/>
          </a:xfrm>
        </p:spPr>
        <p:txBody>
          <a:bodyPr>
            <a:noAutofit/>
          </a:bodyPr>
          <a:lstStyle/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 :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등록번호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시리얼 넘버로 증가</a:t>
            </a:r>
            <a:endParaRPr altLang="ko-KR" sz="10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altLang="ko-KR" sz="1000" b="1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ame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 이름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장소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 종류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SN"</a:t>
            </a:r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구성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MDST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3-1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:MDST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하남 사무실에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 폴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(3)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[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(2)]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시리얼 넘버 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altLang="ko-KR" sz="1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creen :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표시되지는 않지만 표시될 화면을 정의하는 것임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=&gt;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(2),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충전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(3)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Type : 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표시되지는 않지만 폴 종류를 사람이 구분하기 위해 기재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=&gt;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 폴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충전 폴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idname : 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표시되지는 않지만 폴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별로 부여하는 코드명이라고 볼 수 있음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VS0001 : Video pole Slave 0001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GS(Generator Slave), CS(Charger Slave)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: 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표시되지는 않지만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폴의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주소로서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폴링할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때 매우 중요하며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Master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범위 내에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중복되면 통신에러 발생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배터리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잔량으로서 십진수 두 자리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퍼센트값으로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배터리 아이콘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칸을 채우게  됨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값으로  업데이트 함  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athour 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시간으로서 십진수 여러 자리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폴링한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값을 사용량과 계산하여  업데이트 함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ireless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십진 수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신호세기 아이콘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1~4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단계로 표시됨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rror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에러 발생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"0",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발간색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에러 없으면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"1"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하늘색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 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고장여부 아이콘에 반영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emp : 240 =&gt; 24.0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umi : 890 =&gt; 89%, 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 :  34 =&gt; 3.4m/s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eneration 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생산량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표시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§"/>
            </a:pP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charge : 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 량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, 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표시되지는 않지만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충전률로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계산되어 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충전률</a:t>
            </a:r>
            <a:r>
              <a:rPr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%</a:t>
            </a:r>
            <a:r>
              <a:rPr lang="ko-KR" altLang="en-US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표시됨</a:t>
            </a:r>
            <a:endParaRPr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lnSpc>
                <a:spcPts val="600"/>
              </a:lnSpc>
            </a:pP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6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BOT590 – Battery Pack Project </a:t>
            </a:r>
            <a:endParaRPr lang="ko-KR" altLang="en-US" sz="4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2022. 08. 30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V0.1 )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H/W Interface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rot="10800000" flipV="1">
            <a:off x="1524018" y="2451099"/>
            <a:ext cx="3435332" cy="9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514493" y="2627701"/>
            <a:ext cx="3454382" cy="10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10800000" flipV="1">
            <a:off x="1528780" y="2822574"/>
            <a:ext cx="3443271" cy="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0800000" flipV="1">
            <a:off x="1509732" y="3006724"/>
            <a:ext cx="3436919" cy="1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4412" y="2246703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5VDC/1A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3931" y="2456253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3931" y="2618178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01545" y="282296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GND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8455" y="1491053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 Side(BOT580_Slave)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16821" y="2246701"/>
            <a:ext cx="409575" cy="102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54980" y="2284803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5VDC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2124" y="2477684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4981" y="2675328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955" y="286582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GND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7755" y="1984765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Display Side(BOT580UI)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35513" y="2242415"/>
            <a:ext cx="1491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1,700mm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원형 케이블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2088" y="3254375"/>
            <a:ext cx="1566862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6076950" y="1786467"/>
          <a:ext cx="290195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J9 (2.54mm</a:t>
                      </a:r>
                      <a:r>
                        <a:rPr lang="en-US" altLang="ko-KR" sz="1400" baseline="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 Pitch), </a:t>
                      </a:r>
                      <a:r>
                        <a:rPr lang="ko-KR" altLang="en-US" sz="1400" baseline="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연호전자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#1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5VDC/1A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#2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Tx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#3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Rx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#4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GPIO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#5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GND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#6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I2D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#7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I2C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#8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GPIO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#9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함초롬돋움" pitchFamily="50" charset="-127"/>
                          <a:ea typeface="함초롬돋움" pitchFamily="50" charset="-127"/>
                          <a:cs typeface="함초롬돋움" pitchFamily="50" charset="-127"/>
                        </a:rPr>
                        <a:t>GPIO</a:t>
                      </a:r>
                      <a:endParaRPr lang="ko-KR" altLang="en-US" sz="1400" dirty="0">
                        <a:latin typeface="함초롬돋움" pitchFamily="50" charset="-127"/>
                        <a:ea typeface="함초롬돋움" pitchFamily="50" charset="-127"/>
                        <a:cs typeface="함초롬돋움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928430" y="2227653"/>
            <a:ext cx="6158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 Of J9</a:t>
            </a:r>
          </a:p>
          <a:p>
            <a:endParaRPr lang="en-US" altLang="ko-KR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 Of J9</a:t>
            </a:r>
          </a:p>
          <a:p>
            <a:endParaRPr lang="en-US" altLang="ko-KR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#3 Of J9 </a:t>
            </a:r>
          </a:p>
          <a:p>
            <a:endParaRPr lang="en-US" altLang="ko-KR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#5 Of J9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시스템 통신 계통도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(1</a:t>
            </a:r>
            <a:r>
              <a:rPr lang="en-US" altLang="ko-KR" baseline="30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STEP)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4" name="TextBox 12">
            <a:extLst>
              <a:ext uri="{FF2B5EF4-FFF2-40B4-BE49-F238E27FC236}">
                <a16:creationId xmlns:a16="http://schemas.microsoft.com/office/drawing/2014/main" id="{689DA867-D4C7-4847-998D-6D2083FA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554" y="4064924"/>
            <a:ext cx="1482210" cy="921696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 Master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12D2EC3-EF21-46E9-8F58-78EEB054ED7A}"/>
              </a:ext>
            </a:extLst>
          </p:cNvPr>
          <p:cNvSpPr txBox="1"/>
          <p:nvPr/>
        </p:nvSpPr>
        <p:spPr>
          <a:xfrm>
            <a:off x="5885660" y="3950302"/>
            <a:ext cx="11136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BOT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(500~3K meter)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3BE003F-E34D-48B4-AC3C-FBD367DC81F4}"/>
              </a:ext>
            </a:extLst>
          </p:cNvPr>
          <p:cNvSpPr txBox="1"/>
          <p:nvPr/>
        </p:nvSpPr>
        <p:spPr>
          <a:xfrm>
            <a:off x="4061872" y="473237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RJ-45</a:t>
            </a:r>
            <a:endParaRPr lang="ko-KR" altLang="en-US" sz="1000" dirty="0"/>
          </a:p>
        </p:txBody>
      </p:sp>
      <p:cxnSp>
        <p:nvCxnSpPr>
          <p:cNvPr id="307" name="연결선: 꺾임 122">
            <a:extLst>
              <a:ext uri="{FF2B5EF4-FFF2-40B4-BE49-F238E27FC236}">
                <a16:creationId xmlns:a16="http://schemas.microsoft.com/office/drawing/2014/main" id="{141E89F8-8A6E-45F2-826C-FB689D9D742B}"/>
              </a:ext>
            </a:extLst>
          </p:cNvPr>
          <p:cNvCxnSpPr>
            <a:cxnSpLocks/>
            <a:stCxn id="304" idx="2"/>
            <a:endCxn id="407" idx="3"/>
          </p:cNvCxnSpPr>
          <p:nvPr/>
        </p:nvCxnSpPr>
        <p:spPr>
          <a:xfrm rot="5400000">
            <a:off x="3718109" y="5059116"/>
            <a:ext cx="684046" cy="539054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2699300" y="1968656"/>
            <a:ext cx="1097248" cy="509446"/>
            <a:chOff x="2104475" y="2236113"/>
            <a:chExt cx="1517642" cy="799133"/>
          </a:xfrm>
        </p:grpSpPr>
        <p:pic>
          <p:nvPicPr>
            <p:cNvPr id="309" name="그림 308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11" name="연결선: 꺾임 35">
            <a:extLst>
              <a:ext uri="{FF2B5EF4-FFF2-40B4-BE49-F238E27FC236}">
                <a16:creationId xmlns:a16="http://schemas.microsoft.com/office/drawing/2014/main" id="{D242A244-B3CF-40CE-8A4D-26825132CBE0}"/>
              </a:ext>
            </a:extLst>
          </p:cNvPr>
          <p:cNvCxnSpPr>
            <a:cxnSpLocks/>
            <a:stCxn id="319" idx="3"/>
            <a:endCxn id="309" idx="2"/>
          </p:cNvCxnSpPr>
          <p:nvPr/>
        </p:nvCxnSpPr>
        <p:spPr>
          <a:xfrm flipV="1">
            <a:off x="1490129" y="2478102"/>
            <a:ext cx="1757795" cy="705637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CE9E4DBE-95B5-409C-9154-5110567376C2}"/>
              </a:ext>
            </a:extLst>
          </p:cNvPr>
          <p:cNvSpPr txBox="1"/>
          <p:nvPr/>
        </p:nvSpPr>
        <p:spPr>
          <a:xfrm>
            <a:off x="1694414" y="2992426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WAN</a:t>
            </a:r>
            <a:endParaRPr lang="ko-KR" altLang="en-US" sz="10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1604820" y="3177606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(211.107.220.164)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9B134DD-AC13-414F-9456-6E169619EFA8}"/>
              </a:ext>
            </a:extLst>
          </p:cNvPr>
          <p:cNvSpPr/>
          <p:nvPr/>
        </p:nvSpPr>
        <p:spPr>
          <a:xfrm>
            <a:off x="503986" y="1383449"/>
            <a:ext cx="1274938" cy="7695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MAIN Server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MQTT Broker</a:t>
            </a:r>
            <a:endParaRPr lang="ko-KR" altLang="en-US" sz="12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15" name="연결선: 꺾임 35">
            <a:extLst>
              <a:ext uri="{FF2B5EF4-FFF2-40B4-BE49-F238E27FC236}">
                <a16:creationId xmlns:a16="http://schemas.microsoft.com/office/drawing/2014/main" id="{D242A244-B3CF-40CE-8A4D-26825132CBE0}"/>
              </a:ext>
            </a:extLst>
          </p:cNvPr>
          <p:cNvCxnSpPr>
            <a:cxnSpLocks/>
            <a:stCxn id="309" idx="0"/>
            <a:endCxn id="314" idx="3"/>
          </p:cNvCxnSpPr>
          <p:nvPr/>
        </p:nvCxnSpPr>
        <p:spPr>
          <a:xfrm rot="16200000" flipV="1">
            <a:off x="2413208" y="1133940"/>
            <a:ext cx="200433" cy="1469000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6" name="Picture 5">
            <a:extLst>
              <a:ext uri="{FF2B5EF4-FFF2-40B4-BE49-F238E27FC236}">
                <a16:creationId xmlns:a16="http://schemas.microsoft.com/office/drawing/2014/main" id="{AD9250A7-E82B-1055-6EB9-9D805E30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7288">
            <a:off x="1388569" y="3791740"/>
            <a:ext cx="1258067" cy="2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7" name="그룹 316"/>
          <p:cNvGrpSpPr/>
          <p:nvPr/>
        </p:nvGrpSpPr>
        <p:grpSpPr>
          <a:xfrm>
            <a:off x="821616" y="2371368"/>
            <a:ext cx="668513" cy="1242874"/>
            <a:chOff x="2068526" y="4848560"/>
            <a:chExt cx="668513" cy="1242874"/>
          </a:xfrm>
        </p:grpSpPr>
        <p:pic>
          <p:nvPicPr>
            <p:cNvPr id="318" name="Picture 3">
              <a:extLst>
                <a:ext uri="{FF2B5EF4-FFF2-40B4-BE49-F238E27FC236}">
                  <a16:creationId xmlns:a16="http://schemas.microsoft.com/office/drawing/2014/main" id="{D64E6EC4-3812-A0E3-2655-B184F37F0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087" y="4848560"/>
              <a:ext cx="300072" cy="42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9" name="Picture 5">
              <a:extLst>
                <a:ext uri="{FF2B5EF4-FFF2-40B4-BE49-F238E27FC236}">
                  <a16:creationId xmlns:a16="http://schemas.microsoft.com/office/drawing/2014/main" id="{D57B70F9-591F-A610-5BFB-BEDB783A4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68526" y="5230427"/>
              <a:ext cx="668513" cy="861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0" name="그룹 319"/>
          <p:cNvGrpSpPr/>
          <p:nvPr/>
        </p:nvGrpSpPr>
        <p:grpSpPr>
          <a:xfrm>
            <a:off x="2158479" y="3960307"/>
            <a:ext cx="1418963" cy="1094639"/>
            <a:chOff x="5799453" y="5356846"/>
            <a:chExt cx="1418963" cy="1094639"/>
          </a:xfrm>
        </p:grpSpPr>
        <p:pic>
          <p:nvPicPr>
            <p:cNvPr id="321" name="Picture 4">
              <a:extLst>
                <a:ext uri="{FF2B5EF4-FFF2-40B4-BE49-F238E27FC236}">
                  <a16:creationId xmlns:a16="http://schemas.microsoft.com/office/drawing/2014/main" id="{9250AC40-DF6E-AE00-21DB-793504171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516" y="5356846"/>
              <a:ext cx="263152" cy="526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2" name="Picture 2" descr="D:\00. Data\03. 기획마케팅\04. 이미지모음\KakaoTalk_20210730_065430954_04.png">
              <a:extLst>
                <a:ext uri="{FF2B5EF4-FFF2-40B4-BE49-F238E27FC236}">
                  <a16:creationId xmlns:a16="http://schemas.microsoft.com/office/drawing/2014/main" id="{D87353BF-1143-2159-6109-E10A4CFE4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99453" y="5435486"/>
              <a:ext cx="1418963" cy="1015999"/>
            </a:xfrm>
            <a:prstGeom prst="rect">
              <a:avLst/>
            </a:prstGeom>
            <a:noFill/>
          </p:spPr>
        </p:pic>
      </p:grpSp>
      <p:sp>
        <p:nvSpPr>
          <p:cNvPr id="324" name="타원 323">
            <a:extLst>
              <a:ext uri="{FF2B5EF4-FFF2-40B4-BE49-F238E27FC236}">
                <a16:creationId xmlns:a16="http://schemas.microsoft.com/office/drawing/2014/main" id="{729CAC00-6020-7605-AAE1-A4652833A01D}"/>
              </a:ext>
            </a:extLst>
          </p:cNvPr>
          <p:cNvSpPr/>
          <p:nvPr/>
        </p:nvSpPr>
        <p:spPr>
          <a:xfrm>
            <a:off x="4955017" y="1138844"/>
            <a:ext cx="4812437" cy="5719156"/>
          </a:xfrm>
          <a:prstGeom prst="ellipse">
            <a:avLst/>
          </a:prstGeom>
          <a:noFill/>
          <a:ln>
            <a:solidFill>
              <a:srgbClr val="00CC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9229" y="1301678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22333" y="1595090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8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6272" y="1319324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29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27" idx="1"/>
            <a:endCxn id="333" idx="3"/>
          </p:cNvCxnSpPr>
          <p:nvPr/>
        </p:nvCxnSpPr>
        <p:spPr>
          <a:xfrm rot="10800000" flipV="1">
            <a:off x="9110885" y="1803562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27" idx="3"/>
          </p:cNvCxnSpPr>
          <p:nvPr/>
        </p:nvCxnSpPr>
        <p:spPr>
          <a:xfrm rot="10800000" flipV="1">
            <a:off x="10599217" y="1801325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20717" y="1831204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32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1306" y="1557748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8991303" y="1724965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599531" y="1815738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35" name="그림 334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36101" y="1601252"/>
            <a:ext cx="551594" cy="449530"/>
          </a:xfrm>
          <a:prstGeom prst="rect">
            <a:avLst/>
          </a:prstGeom>
        </p:spPr>
      </p:pic>
      <p:sp>
        <p:nvSpPr>
          <p:cNvPr id="338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374" y="2202224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08478" y="2495636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0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2417" y="2219870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41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39" idx="1"/>
            <a:endCxn id="345" idx="3"/>
          </p:cNvCxnSpPr>
          <p:nvPr/>
        </p:nvCxnSpPr>
        <p:spPr>
          <a:xfrm rot="10800000" flipV="1">
            <a:off x="9097030" y="2704108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39" idx="3"/>
          </p:cNvCxnSpPr>
          <p:nvPr/>
        </p:nvCxnSpPr>
        <p:spPr>
          <a:xfrm rot="10800000" flipV="1">
            <a:off x="10585362" y="2701871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06862" y="2731750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44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451" y="2458294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latinLnBrk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8977448" y="2625511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585676" y="2716284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47" name="그림 346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22246" y="2501798"/>
            <a:ext cx="551594" cy="449530"/>
          </a:xfrm>
          <a:prstGeom prst="rect">
            <a:avLst/>
          </a:prstGeom>
        </p:spPr>
      </p:pic>
      <p:sp>
        <p:nvSpPr>
          <p:cNvPr id="350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625" y="3075060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41729" y="3368472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5668" y="3092706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53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51" idx="1"/>
            <a:endCxn id="357" idx="3"/>
          </p:cNvCxnSpPr>
          <p:nvPr/>
        </p:nvCxnSpPr>
        <p:spPr>
          <a:xfrm rot="10800000" flipV="1">
            <a:off x="9130281" y="3576944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51" idx="3"/>
          </p:cNvCxnSpPr>
          <p:nvPr/>
        </p:nvCxnSpPr>
        <p:spPr>
          <a:xfrm rot="10800000" flipV="1">
            <a:off x="10618613" y="3574707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40113" y="3604586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56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702" y="3331130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latinLnBrk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9010699" y="3498347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618927" y="3589120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59" name="그림 358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55497" y="3374634"/>
            <a:ext cx="551594" cy="449530"/>
          </a:xfrm>
          <a:prstGeom prst="rect">
            <a:avLst/>
          </a:prstGeom>
        </p:spPr>
      </p:pic>
      <p:sp>
        <p:nvSpPr>
          <p:cNvPr id="362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70" y="3975606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27874" y="4269018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4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1813" y="3993252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65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63" idx="1"/>
            <a:endCxn id="369" idx="3"/>
          </p:cNvCxnSpPr>
          <p:nvPr/>
        </p:nvCxnSpPr>
        <p:spPr>
          <a:xfrm rot="10800000" flipV="1">
            <a:off x="9116426" y="4477490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 flipV="1">
            <a:off x="10604758" y="4475253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26258" y="450513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68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847" y="4231676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latinLnBrk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8996844" y="4398893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605072" y="4489666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71" name="그림 370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41642" y="4275180"/>
            <a:ext cx="551594" cy="449530"/>
          </a:xfrm>
          <a:prstGeom prst="rect">
            <a:avLst/>
          </a:prstGeom>
        </p:spPr>
      </p:pic>
      <p:sp>
        <p:nvSpPr>
          <p:cNvPr id="374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625" y="4795795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41729" y="5089207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6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5668" y="4813441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77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75" idx="1"/>
            <a:endCxn id="381" idx="3"/>
          </p:cNvCxnSpPr>
          <p:nvPr/>
        </p:nvCxnSpPr>
        <p:spPr>
          <a:xfrm rot="10800000" flipV="1">
            <a:off x="9130281" y="5297679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75" idx="3"/>
          </p:cNvCxnSpPr>
          <p:nvPr/>
        </p:nvCxnSpPr>
        <p:spPr>
          <a:xfrm rot="10800000" flipV="1">
            <a:off x="10618613" y="5295442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TextBox 378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40113" y="5325321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80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702" y="5051865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latinLnBrk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9010699" y="5219082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618927" y="5309855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83" name="그림 382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55497" y="5095369"/>
            <a:ext cx="551594" cy="449530"/>
          </a:xfrm>
          <a:prstGeom prst="rect">
            <a:avLst/>
          </a:prstGeom>
        </p:spPr>
      </p:pic>
      <p:sp>
        <p:nvSpPr>
          <p:cNvPr id="386" name="Text Box 6">
            <a:extLst>
              <a:ext uri="{FF2B5EF4-FFF2-40B4-BE49-F238E27FC236}">
                <a16:creationId xmlns:a16="http://schemas.microsoft.com/office/drawing/2014/main" id="{21E88017-B8B3-410F-B645-170FD2635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70" y="5696341"/>
            <a:ext cx="1045776" cy="22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 Slave</a:t>
            </a: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8D94F4F9-5ECB-4B88-A5A9-0F923566B22C}"/>
              </a:ext>
            </a:extLst>
          </p:cNvPr>
          <p:cNvSpPr/>
          <p:nvPr/>
        </p:nvSpPr>
        <p:spPr>
          <a:xfrm>
            <a:off x="9827874" y="5989753"/>
            <a:ext cx="776883" cy="416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BMS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고객회사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8" name="Text Box 6">
            <a:extLst>
              <a:ext uri="{FF2B5EF4-FFF2-40B4-BE49-F238E27FC236}">
                <a16:creationId xmlns:a16="http://schemas.microsoft.com/office/drawing/2014/main" id="{E0C64A08-0CD1-4147-830C-B21B598A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1813" y="5713987"/>
            <a:ext cx="790662" cy="21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05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Battery Pack</a:t>
            </a:r>
          </a:p>
        </p:txBody>
      </p:sp>
      <p:cxnSp>
        <p:nvCxnSpPr>
          <p:cNvPr id="389" name="연결선: 꺾임 81">
            <a:extLst>
              <a:ext uri="{FF2B5EF4-FFF2-40B4-BE49-F238E27FC236}">
                <a16:creationId xmlns:a16="http://schemas.microsoft.com/office/drawing/2014/main" id="{55A5F318-5ED1-4966-A4EB-903F3139E2DE}"/>
              </a:ext>
            </a:extLst>
          </p:cNvPr>
          <p:cNvCxnSpPr>
            <a:cxnSpLocks/>
            <a:stCxn id="387" idx="1"/>
            <a:endCxn id="393" idx="3"/>
          </p:cNvCxnSpPr>
          <p:nvPr/>
        </p:nvCxnSpPr>
        <p:spPr>
          <a:xfrm rot="10800000" flipV="1">
            <a:off x="9116426" y="6198225"/>
            <a:ext cx="711449" cy="2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연결선: 꺾임 83">
            <a:extLst>
              <a:ext uri="{FF2B5EF4-FFF2-40B4-BE49-F238E27FC236}">
                <a16:creationId xmlns:a16="http://schemas.microsoft.com/office/drawing/2014/main" id="{2EA71704-5F6E-4B51-99BA-C7C3419B2C58}"/>
              </a:ext>
            </a:extLst>
          </p:cNvPr>
          <p:cNvCxnSpPr>
            <a:cxnSpLocks/>
            <a:endCxn id="387" idx="3"/>
          </p:cNvCxnSpPr>
          <p:nvPr/>
        </p:nvCxnSpPr>
        <p:spPr>
          <a:xfrm rot="10800000" flipV="1">
            <a:off x="10604758" y="6195988"/>
            <a:ext cx="554994" cy="2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9226258" y="6225867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sp>
        <p:nvSpPr>
          <p:cNvPr id="392" name="TextBox 12">
            <a:extLst>
              <a:ext uri="{FF2B5EF4-FFF2-40B4-BE49-F238E27FC236}">
                <a16:creationId xmlns:a16="http://schemas.microsoft.com/office/drawing/2014/main" id="{1ACDBAF6-9A61-4C49-BE01-7B229EC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847" y="5952411"/>
            <a:ext cx="1150422" cy="476083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  <a:p>
            <a:pPr algn="ctr" latinLnBrk="1"/>
            <a:r>
              <a:rPr lang="en-US" altLang="ko-KR" sz="9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(MODBUS)</a:t>
            </a: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54F0F6A4-17C3-4BEF-A7CD-461DB448A12F}"/>
              </a:ext>
            </a:extLst>
          </p:cNvPr>
          <p:cNvSpPr/>
          <p:nvPr/>
        </p:nvSpPr>
        <p:spPr>
          <a:xfrm>
            <a:off x="8996844" y="6119628"/>
            <a:ext cx="119582" cy="162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4323AE05-68E5-4F6F-87F1-D2C1E703DFE0}"/>
              </a:ext>
            </a:extLst>
          </p:cNvPr>
          <p:cNvSpPr txBox="1"/>
          <p:nvPr/>
        </p:nvSpPr>
        <p:spPr>
          <a:xfrm>
            <a:off x="10605072" y="6210401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RS232</a:t>
            </a:r>
            <a:endParaRPr lang="ko-KR" altLang="en-US" sz="900" dirty="0"/>
          </a:p>
        </p:txBody>
      </p:sp>
      <p:pic>
        <p:nvPicPr>
          <p:cNvPr id="395" name="그림 394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1141642" y="5995915"/>
            <a:ext cx="551594" cy="449530"/>
          </a:xfrm>
          <a:prstGeom prst="rect">
            <a:avLst/>
          </a:prstGeom>
        </p:spPr>
      </p:pic>
      <p:sp>
        <p:nvSpPr>
          <p:cNvPr id="397" name="TextBox 396">
            <a:extLst>
              <a:ext uri="{FF2B5EF4-FFF2-40B4-BE49-F238E27FC236}">
                <a16:creationId xmlns:a16="http://schemas.microsoft.com/office/drawing/2014/main" id="{012D2EC3-EF21-46E9-8F58-78EEB054ED7A}"/>
              </a:ext>
            </a:extLst>
          </p:cNvPr>
          <p:cNvSpPr txBox="1"/>
          <p:nvPr/>
        </p:nvSpPr>
        <p:spPr>
          <a:xfrm>
            <a:off x="1280161" y="4002949"/>
            <a:ext cx="11914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TVFi 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(10K meter)</a:t>
            </a:r>
          </a:p>
        </p:txBody>
      </p:sp>
      <p:pic>
        <p:nvPicPr>
          <p:cNvPr id="398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37" y="3795464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0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626" y="1287791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1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023" y="2213275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733" y="3063944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3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91" y="3981115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4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36" y="4798533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5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68" y="5699078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6" name="Picture 2">
            <a:extLst>
              <a:ext uri="{FF2B5EF4-FFF2-40B4-BE49-F238E27FC236}">
                <a16:creationId xmlns:a16="http://schemas.microsoft.com/office/drawing/2014/main" id="{484380C2-4A19-4B52-867E-B945809D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0667897">
            <a:off x="5207370" y="3576622"/>
            <a:ext cx="1790897" cy="3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7" name="TextBox 12">
            <a:extLst>
              <a:ext uri="{FF2B5EF4-FFF2-40B4-BE49-F238E27FC236}">
                <a16:creationId xmlns:a16="http://schemas.microsoft.com/office/drawing/2014/main" id="{689DA867-D4C7-4847-998D-6D2083FA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253" y="5422670"/>
            <a:ext cx="573352" cy="4959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HUB</a:t>
            </a:r>
          </a:p>
        </p:txBody>
      </p:sp>
      <p:cxnSp>
        <p:nvCxnSpPr>
          <p:cNvPr id="409" name="연결선: 꺾임 122">
            <a:extLst>
              <a:ext uri="{FF2B5EF4-FFF2-40B4-BE49-F238E27FC236}">
                <a16:creationId xmlns:a16="http://schemas.microsoft.com/office/drawing/2014/main" id="{141E89F8-8A6E-45F2-826C-FB689D9D742B}"/>
              </a:ext>
            </a:extLst>
          </p:cNvPr>
          <p:cNvCxnSpPr>
            <a:cxnSpLocks/>
            <a:stCxn id="322" idx="2"/>
            <a:endCxn id="407" idx="0"/>
          </p:cNvCxnSpPr>
          <p:nvPr/>
        </p:nvCxnSpPr>
        <p:spPr>
          <a:xfrm rot="16200000" flipH="1">
            <a:off x="3002083" y="4920824"/>
            <a:ext cx="367724" cy="63596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12">
            <a:extLst>
              <a:ext uri="{FF2B5EF4-FFF2-40B4-BE49-F238E27FC236}">
                <a16:creationId xmlns:a16="http://schemas.microsoft.com/office/drawing/2014/main" id="{689DA867-D4C7-4847-998D-6D2083FA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925" y="5491942"/>
            <a:ext cx="1044405" cy="9504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Local Server</a:t>
            </a:r>
          </a:p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(MQTT)</a:t>
            </a:r>
          </a:p>
        </p:txBody>
      </p:sp>
      <p:cxnSp>
        <p:nvCxnSpPr>
          <p:cNvPr id="413" name="연결선: 꺾임 122">
            <a:extLst>
              <a:ext uri="{FF2B5EF4-FFF2-40B4-BE49-F238E27FC236}">
                <a16:creationId xmlns:a16="http://schemas.microsoft.com/office/drawing/2014/main" id="{141E89F8-8A6E-45F2-826C-FB689D9D742B}"/>
              </a:ext>
            </a:extLst>
          </p:cNvPr>
          <p:cNvCxnSpPr>
            <a:cxnSpLocks/>
            <a:stCxn id="407" idx="2"/>
          </p:cNvCxnSpPr>
          <p:nvPr/>
        </p:nvCxnSpPr>
        <p:spPr>
          <a:xfrm rot="5400000">
            <a:off x="3140190" y="5721177"/>
            <a:ext cx="166254" cy="561224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 err="1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IoT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 </a:t>
            </a:r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전체</a:t>
            </a:r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 </a:t>
            </a:r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통신 계통도</a:t>
            </a:r>
          </a:p>
        </p:txBody>
      </p:sp>
      <p:pic>
        <p:nvPicPr>
          <p:cNvPr id="54" name="Picture 7">
            <a:extLst>
              <a:ext uri="{FF2B5EF4-FFF2-40B4-BE49-F238E27FC236}">
                <a16:creationId xmlns:a16="http://schemas.microsoft.com/office/drawing/2014/main" id="{D5F8AE2D-AE13-B779-CA68-71718BC4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8946" y="5638156"/>
            <a:ext cx="388286" cy="434470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1DCCDE-6447-13CF-17F4-B1EDC6B2B586}"/>
              </a:ext>
            </a:extLst>
          </p:cNvPr>
          <p:cNvSpPr txBox="1"/>
          <p:nvPr/>
        </p:nvSpPr>
        <p:spPr>
          <a:xfrm>
            <a:off x="2108001" y="1273810"/>
            <a:ext cx="72433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원격관제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8FF67D-B20F-0ED3-61AC-56EB55DADE14}"/>
              </a:ext>
            </a:extLst>
          </p:cNvPr>
          <p:cNvSpPr txBox="1"/>
          <p:nvPr/>
        </p:nvSpPr>
        <p:spPr>
          <a:xfrm>
            <a:off x="4410892" y="2462029"/>
            <a:ext cx="216828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</a:t>
            </a:r>
            <a:r>
              <a:rPr lang="ko-KR" altLang="en-US" sz="110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통합관제 프로그램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1DDD22-D4EA-6FAB-6FE1-088C71EE3528}"/>
              </a:ext>
            </a:extLst>
          </p:cNvPr>
          <p:cNvSpPr txBox="1"/>
          <p:nvPr/>
        </p:nvSpPr>
        <p:spPr>
          <a:xfrm>
            <a:off x="9012030" y="4097863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BOT580-Slave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8" name="연결선: 꺾임 35">
            <a:extLst>
              <a:ext uri="{FF2B5EF4-FFF2-40B4-BE49-F238E27FC236}">
                <a16:creationId xmlns:a16="http://schemas.microsoft.com/office/drawing/2014/main" id="{D3FB1E4E-5C8B-15D5-9D33-1390583AD860}"/>
              </a:ext>
            </a:extLst>
          </p:cNvPr>
          <p:cNvCxnSpPr>
            <a:cxnSpLocks/>
          </p:cNvCxnSpPr>
          <p:nvPr/>
        </p:nvCxnSpPr>
        <p:spPr>
          <a:xfrm flipV="1">
            <a:off x="2753294" y="1626263"/>
            <a:ext cx="249056" cy="2141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11DE751-6B58-C2EA-0687-1784AB350942}"/>
              </a:ext>
            </a:extLst>
          </p:cNvPr>
          <p:cNvSpPr txBox="1"/>
          <p:nvPr/>
        </p:nvSpPr>
        <p:spPr>
          <a:xfrm>
            <a:off x="3981964" y="1381663"/>
            <a:ext cx="50785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WAN</a:t>
            </a:r>
          </a:p>
        </p:txBody>
      </p:sp>
      <p:grpSp>
        <p:nvGrpSpPr>
          <p:cNvPr id="60" name="그룹 32">
            <a:extLst>
              <a:ext uri="{FF2B5EF4-FFF2-40B4-BE49-F238E27FC236}">
                <a16:creationId xmlns:a16="http://schemas.microsoft.com/office/drawing/2014/main" id="{5669ED56-3D5B-4B06-FDC2-9050AEB1D7F9}"/>
              </a:ext>
            </a:extLst>
          </p:cNvPr>
          <p:cNvGrpSpPr/>
          <p:nvPr/>
        </p:nvGrpSpPr>
        <p:grpSpPr>
          <a:xfrm>
            <a:off x="3002350" y="1346567"/>
            <a:ext cx="942999" cy="559391"/>
            <a:chOff x="2104475" y="2236113"/>
            <a:chExt cx="1517642" cy="799133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429C75B-06A5-FB11-AEA6-152EDB5D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837473B0-CC2E-450A-ABE3-18F120FF3D39}">
                  <a1611:picAttrSrcUrl xmlns:a1611="http://schemas.microsoft.com/office/drawing/2016/11/main" r:id="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F3E0EB-1788-5EFE-2589-520571F26E65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119">
            <a:extLst>
              <a:ext uri="{FF2B5EF4-FFF2-40B4-BE49-F238E27FC236}">
                <a16:creationId xmlns:a16="http://schemas.microsoft.com/office/drawing/2014/main" id="{74F8188C-4053-55B2-769C-AA26B0DD8F5E}"/>
              </a:ext>
            </a:extLst>
          </p:cNvPr>
          <p:cNvGrpSpPr/>
          <p:nvPr/>
        </p:nvGrpSpPr>
        <p:grpSpPr>
          <a:xfrm>
            <a:off x="2422548" y="1490889"/>
            <a:ext cx="330746" cy="547469"/>
            <a:chOff x="1810785" y="3787893"/>
            <a:chExt cx="209928" cy="391281"/>
          </a:xfrm>
        </p:grpSpPr>
        <p:pic>
          <p:nvPicPr>
            <p:cNvPr id="70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10785" y="3787893"/>
              <a:ext cx="121702" cy="116489"/>
            </a:xfrm>
            <a:prstGeom prst="rect">
              <a:avLst/>
            </a:prstGeom>
            <a:noFill/>
          </p:spPr>
        </p:pic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4AEAD9EF-E518-24D3-4428-EDA52C0F8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79261" y="3896273"/>
              <a:ext cx="141452" cy="282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76" name="연결선: 꺾임 35">
            <a:extLst>
              <a:ext uri="{FF2B5EF4-FFF2-40B4-BE49-F238E27FC236}">
                <a16:creationId xmlns:a16="http://schemas.microsoft.com/office/drawing/2014/main" id="{654D73C3-CA8F-C717-8F46-B778E7D711D6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945349" y="1626263"/>
            <a:ext cx="572509" cy="2324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1188C23-68F4-613C-8DF0-139E78CA06CE}"/>
              </a:ext>
            </a:extLst>
          </p:cNvPr>
          <p:cNvSpPr txBox="1"/>
          <p:nvPr/>
        </p:nvSpPr>
        <p:spPr>
          <a:xfrm>
            <a:off x="10029252" y="3699364"/>
            <a:ext cx="7760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RS232C</a:t>
            </a:r>
          </a:p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MODBUS</a:t>
            </a:r>
          </a:p>
        </p:txBody>
      </p:sp>
      <p:cxnSp>
        <p:nvCxnSpPr>
          <p:cNvPr id="81" name="연결선: 꺾임 35">
            <a:extLst>
              <a:ext uri="{FF2B5EF4-FFF2-40B4-BE49-F238E27FC236}">
                <a16:creationId xmlns:a16="http://schemas.microsoft.com/office/drawing/2014/main" id="{6ED001F9-4263-2F2F-1840-9D2233562001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3844080" y="1535728"/>
            <a:ext cx="1959838" cy="2700298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729CAC00-6020-7605-AAE1-A4652833A01D}"/>
              </a:ext>
            </a:extLst>
          </p:cNvPr>
          <p:cNvSpPr/>
          <p:nvPr/>
        </p:nvSpPr>
        <p:spPr>
          <a:xfrm>
            <a:off x="6642501" y="2437896"/>
            <a:ext cx="3236300" cy="3250746"/>
          </a:xfrm>
          <a:prstGeom prst="ellipse">
            <a:avLst/>
          </a:prstGeom>
          <a:noFill/>
          <a:ln>
            <a:solidFill>
              <a:srgbClr val="00CC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70B25F6-8DE2-8F77-589A-DD2453D5441A}"/>
              </a:ext>
            </a:extLst>
          </p:cNvPr>
          <p:cNvCxnSpPr>
            <a:cxnSpLocks/>
            <a:stCxn id="94" idx="3"/>
            <a:endCxn id="97" idx="1"/>
          </p:cNvCxnSpPr>
          <p:nvPr/>
        </p:nvCxnSpPr>
        <p:spPr>
          <a:xfrm>
            <a:off x="6903909" y="3865796"/>
            <a:ext cx="2531741" cy="62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35">
            <a:extLst>
              <a:ext uri="{FF2B5EF4-FFF2-40B4-BE49-F238E27FC236}">
                <a16:creationId xmlns:a16="http://schemas.microsoft.com/office/drawing/2014/main" id="{E18BCA32-D524-E267-BDDD-79D1FC538B71}"/>
              </a:ext>
            </a:extLst>
          </p:cNvPr>
          <p:cNvCxnSpPr>
            <a:cxnSpLocks/>
            <a:stCxn id="97" idx="3"/>
            <a:endCxn id="129" idx="1"/>
          </p:cNvCxnSpPr>
          <p:nvPr/>
        </p:nvCxnSpPr>
        <p:spPr>
          <a:xfrm flipV="1">
            <a:off x="9886986" y="3350366"/>
            <a:ext cx="522114" cy="51605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D443BA-65AC-A6F0-9DA4-26EB43C8323B}"/>
              </a:ext>
            </a:extLst>
          </p:cNvPr>
          <p:cNvSpPr txBox="1"/>
          <p:nvPr/>
        </p:nvSpPr>
        <p:spPr>
          <a:xfrm>
            <a:off x="5894827" y="4256767"/>
            <a:ext cx="13516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BOT580-Master</a:t>
            </a:r>
          </a:p>
          <a:p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(Gateway)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9754C2D-4F96-A7C2-9762-A7C2ACD8F788}"/>
              </a:ext>
            </a:extLst>
          </p:cNvPr>
          <p:cNvSpPr txBox="1"/>
          <p:nvPr/>
        </p:nvSpPr>
        <p:spPr>
          <a:xfrm>
            <a:off x="2071552" y="2030229"/>
            <a:ext cx="14672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④</a:t>
            </a:r>
            <a:r>
              <a:rPr lang="ko-KR" altLang="en-US" sz="110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 관제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7F3B7B-39DB-50E8-5B5A-F5927E63926F}"/>
              </a:ext>
            </a:extLst>
          </p:cNvPr>
          <p:cNvSpPr txBox="1"/>
          <p:nvPr/>
        </p:nvSpPr>
        <p:spPr>
          <a:xfrm>
            <a:off x="7915270" y="5912781"/>
            <a:ext cx="1255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BOT580-Slave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12C3B4-2777-ED6E-73E5-DAEB9B531630}"/>
              </a:ext>
            </a:extLst>
          </p:cNvPr>
          <p:cNvSpPr txBox="1"/>
          <p:nvPr/>
        </p:nvSpPr>
        <p:spPr>
          <a:xfrm>
            <a:off x="7781071" y="2588179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BOT580-Slave 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4" name="그림 2">
            <a:extLst>
              <a:ext uri="{FF2B5EF4-FFF2-40B4-BE49-F238E27FC236}">
                <a16:creationId xmlns:a16="http://schemas.microsoft.com/office/drawing/2014/main" id="{B0DA6E90-A108-DCB5-6E2D-A278F461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4148" y="3547511"/>
            <a:ext cx="729761" cy="636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" name="그림 2">
            <a:extLst>
              <a:ext uri="{FF2B5EF4-FFF2-40B4-BE49-F238E27FC236}">
                <a16:creationId xmlns:a16="http://schemas.microsoft.com/office/drawing/2014/main" id="{0AA9AC0B-8ED9-5F26-87E9-5E7EE1ABB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43040" y="2174973"/>
            <a:ext cx="451336" cy="393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6" name="그림 2">
            <a:extLst>
              <a:ext uri="{FF2B5EF4-FFF2-40B4-BE49-F238E27FC236}">
                <a16:creationId xmlns:a16="http://schemas.microsoft.com/office/drawing/2014/main" id="{AD01294B-B053-9E0D-96AF-2D54C266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6547" y="5511299"/>
            <a:ext cx="451336" cy="393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7" name="그림 2">
            <a:extLst>
              <a:ext uri="{FF2B5EF4-FFF2-40B4-BE49-F238E27FC236}">
                <a16:creationId xmlns:a16="http://schemas.microsoft.com/office/drawing/2014/main" id="{5A7DFCC2-68B3-74B2-7CC0-F0BC0B18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35650" y="3669570"/>
            <a:ext cx="451336" cy="393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8" name="Picture 4" descr="D:\00. Data\04. Project_MDST\014. BOT570_580\00. Customer_Inout\1. 솔네트웍스\UI 디자인 자료\SGP_충전기폴_관제시스템_상황판B안.jpg">
            <a:extLst>
              <a:ext uri="{FF2B5EF4-FFF2-40B4-BE49-F238E27FC236}">
                <a16:creationId xmlns:a16="http://schemas.microsoft.com/office/drawing/2014/main" id="{FC915FE5-49D1-F2C0-288F-7498EC39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17858" y="1233043"/>
            <a:ext cx="2224746" cy="1251420"/>
          </a:xfrm>
          <a:prstGeom prst="rect">
            <a:avLst/>
          </a:prstGeom>
          <a:noFill/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00624B0-F1C3-2310-6160-88F7E3B3589B}"/>
              </a:ext>
            </a:extLst>
          </p:cNvPr>
          <p:cNvSpPr txBox="1"/>
          <p:nvPr/>
        </p:nvSpPr>
        <p:spPr>
          <a:xfrm>
            <a:off x="7405327" y="4074843"/>
            <a:ext cx="16441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RF 262MHz~900MHz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B47F50A-9995-2461-803A-AE26D187638E}"/>
              </a:ext>
            </a:extLst>
          </p:cNvPr>
          <p:cNvSpPr txBox="1"/>
          <p:nvPr/>
        </p:nvSpPr>
        <p:spPr>
          <a:xfrm>
            <a:off x="5253300" y="3514698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TCP/IP</a:t>
            </a:r>
          </a:p>
          <a:p>
            <a:pPr algn="ctr"/>
            <a:r>
              <a:rPr lang="en-US" altLang="ko-KR" sz="9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MODBUS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19508-73BF-D372-4B5B-2CF2C844DAD8}"/>
              </a:ext>
            </a:extLst>
          </p:cNvPr>
          <p:cNvSpPr txBox="1"/>
          <p:nvPr/>
        </p:nvSpPr>
        <p:spPr>
          <a:xfrm>
            <a:off x="8808348" y="1958128"/>
            <a:ext cx="7760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RS232C</a:t>
            </a:r>
          </a:p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MODBUS</a:t>
            </a:r>
          </a:p>
        </p:txBody>
      </p:sp>
      <p:cxnSp>
        <p:nvCxnSpPr>
          <p:cNvPr id="102" name="연결선: 꺾임 35">
            <a:extLst>
              <a:ext uri="{FF2B5EF4-FFF2-40B4-BE49-F238E27FC236}">
                <a16:creationId xmlns:a16="http://schemas.microsoft.com/office/drawing/2014/main" id="{CA527762-73B0-99AC-1997-555CC199C40C}"/>
              </a:ext>
            </a:extLst>
          </p:cNvPr>
          <p:cNvCxnSpPr>
            <a:cxnSpLocks/>
            <a:stCxn id="95" idx="3"/>
            <a:endCxn id="126" idx="1"/>
          </p:cNvCxnSpPr>
          <p:nvPr/>
        </p:nvCxnSpPr>
        <p:spPr>
          <a:xfrm flipV="1">
            <a:off x="8594376" y="1635963"/>
            <a:ext cx="705399" cy="7358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30CEAC9-B66B-6E95-DB63-81CC442D685E}"/>
              </a:ext>
            </a:extLst>
          </p:cNvPr>
          <p:cNvSpPr txBox="1"/>
          <p:nvPr/>
        </p:nvSpPr>
        <p:spPr>
          <a:xfrm>
            <a:off x="9004960" y="5823096"/>
            <a:ext cx="7760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RS232C</a:t>
            </a:r>
          </a:p>
          <a:p>
            <a:pPr algn="ctr"/>
            <a:r>
              <a:rPr lang="en-US" altLang="ko-KR" sz="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MODBUS</a:t>
            </a:r>
          </a:p>
        </p:txBody>
      </p:sp>
      <p:cxnSp>
        <p:nvCxnSpPr>
          <p:cNvPr id="104" name="연결선: 꺾임 35">
            <a:extLst>
              <a:ext uri="{FF2B5EF4-FFF2-40B4-BE49-F238E27FC236}">
                <a16:creationId xmlns:a16="http://schemas.microsoft.com/office/drawing/2014/main" id="{72E061F3-AAFA-CFD0-C429-C63AA0389807}"/>
              </a:ext>
            </a:extLst>
          </p:cNvPr>
          <p:cNvCxnSpPr>
            <a:cxnSpLocks/>
            <a:stCxn id="96" idx="3"/>
            <a:endCxn id="130" idx="1"/>
          </p:cNvCxnSpPr>
          <p:nvPr/>
        </p:nvCxnSpPr>
        <p:spPr>
          <a:xfrm flipV="1">
            <a:off x="8757883" y="5483219"/>
            <a:ext cx="746462" cy="22493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3">
            <a:extLst>
              <a:ext uri="{FF2B5EF4-FFF2-40B4-BE49-F238E27FC236}">
                <a16:creationId xmlns:a16="http://schemas.microsoft.com/office/drawing/2014/main" id="{D64E6EC4-3812-A0E3-2655-B184F37F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69" y="3884284"/>
            <a:ext cx="300072" cy="42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5">
            <a:extLst>
              <a:ext uri="{FF2B5EF4-FFF2-40B4-BE49-F238E27FC236}">
                <a16:creationId xmlns:a16="http://schemas.microsoft.com/office/drawing/2014/main" id="{AD9250A7-E82B-1055-6EB9-9D805E30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9249">
            <a:off x="2761639" y="4715596"/>
            <a:ext cx="3867616" cy="2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4">
            <a:extLst>
              <a:ext uri="{FF2B5EF4-FFF2-40B4-BE49-F238E27FC236}">
                <a16:creationId xmlns:a16="http://schemas.microsoft.com/office/drawing/2014/main" id="{9250AC40-DF6E-AE00-21DB-79350417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16" y="5356846"/>
            <a:ext cx="263152" cy="5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DBC7110-E582-1819-77B9-4DDAB41C7FA0}"/>
              </a:ext>
            </a:extLst>
          </p:cNvPr>
          <p:cNvSpPr txBox="1"/>
          <p:nvPr/>
        </p:nvSpPr>
        <p:spPr>
          <a:xfrm>
            <a:off x="3709957" y="5028733"/>
            <a:ext cx="16441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10Km, TVFi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무료통신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1" name="연결선: 꺾임 35">
            <a:extLst>
              <a:ext uri="{FF2B5EF4-FFF2-40B4-BE49-F238E27FC236}">
                <a16:creationId xmlns:a16="http://schemas.microsoft.com/office/drawing/2014/main" id="{28AFA09D-9F34-6864-D49D-5EA2B37BD2B0}"/>
              </a:ext>
            </a:extLst>
          </p:cNvPr>
          <p:cNvCxnSpPr>
            <a:cxnSpLocks/>
            <a:endCxn id="120" idx="1"/>
          </p:cNvCxnSpPr>
          <p:nvPr/>
        </p:nvCxnSpPr>
        <p:spPr>
          <a:xfrm rot="5400000">
            <a:off x="1737444" y="2968560"/>
            <a:ext cx="2799009" cy="673804"/>
          </a:xfrm>
          <a:prstGeom prst="bentConnector4">
            <a:avLst>
              <a:gd name="adj1" fmla="val 42310"/>
              <a:gd name="adj2" fmla="val 133927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602420D1-8EE2-9128-68A0-74197094B19F}"/>
              </a:ext>
            </a:extLst>
          </p:cNvPr>
          <p:cNvSpPr/>
          <p:nvPr/>
        </p:nvSpPr>
        <p:spPr>
          <a:xfrm rot="1370418">
            <a:off x="1827433" y="4313946"/>
            <a:ext cx="5227288" cy="1078151"/>
          </a:xfrm>
          <a:prstGeom prst="ellipse">
            <a:avLst/>
          </a:prstGeom>
          <a:noFill/>
          <a:ln>
            <a:solidFill>
              <a:srgbClr val="00CC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6" name="Picture 3">
            <a:extLst>
              <a:ext uri="{FF2B5EF4-FFF2-40B4-BE49-F238E27FC236}">
                <a16:creationId xmlns:a16="http://schemas.microsoft.com/office/drawing/2014/main" id="{56C23543-96E3-A7E4-FEE8-3754378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00" y="3280075"/>
            <a:ext cx="187819" cy="2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4">
            <a:extLst>
              <a:ext uri="{FF2B5EF4-FFF2-40B4-BE49-F238E27FC236}">
                <a16:creationId xmlns:a16="http://schemas.microsoft.com/office/drawing/2014/main" id="{52C4924A-6ABD-3EAA-9684-3729774A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754" y="1950283"/>
            <a:ext cx="124834" cy="24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4">
            <a:extLst>
              <a:ext uri="{FF2B5EF4-FFF2-40B4-BE49-F238E27FC236}">
                <a16:creationId xmlns:a16="http://schemas.microsoft.com/office/drawing/2014/main" id="{A61A7125-61D6-3A51-1703-248B5049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56" y="3488615"/>
            <a:ext cx="124834" cy="24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4">
            <a:extLst>
              <a:ext uri="{FF2B5EF4-FFF2-40B4-BE49-F238E27FC236}">
                <a16:creationId xmlns:a16="http://schemas.microsoft.com/office/drawing/2014/main" id="{0294D307-4E84-1E81-46CB-076FDA09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67" y="5271904"/>
            <a:ext cx="124834" cy="24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5">
            <a:extLst>
              <a:ext uri="{FF2B5EF4-FFF2-40B4-BE49-F238E27FC236}">
                <a16:creationId xmlns:a16="http://schemas.microsoft.com/office/drawing/2014/main" id="{D57B70F9-591F-A610-5BFB-BEDB783A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00046" y="4274463"/>
            <a:ext cx="668513" cy="861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2" descr="D:\00. Data\03. 기획마케팅\04. 이미지모음\KakaoTalk_20210730_065430954_04.png">
            <a:extLst>
              <a:ext uri="{FF2B5EF4-FFF2-40B4-BE49-F238E27FC236}">
                <a16:creationId xmlns:a16="http://schemas.microsoft.com/office/drawing/2014/main" id="{D87353BF-1143-2159-6109-E10A4CFE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99453" y="5435486"/>
            <a:ext cx="1418963" cy="1015999"/>
          </a:xfrm>
          <a:prstGeom prst="rect">
            <a:avLst/>
          </a:prstGeom>
          <a:noFill/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85A538F-6C52-6A0A-F0DC-30594680A3AD}"/>
              </a:ext>
            </a:extLst>
          </p:cNvPr>
          <p:cNvSpPr txBox="1"/>
          <p:nvPr/>
        </p:nvSpPr>
        <p:spPr>
          <a:xfrm>
            <a:off x="2208566" y="5135470"/>
            <a:ext cx="1479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⑤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TVFi Base Station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49C34B-8427-AAC1-0060-9FE36FECF506}"/>
              </a:ext>
            </a:extLst>
          </p:cNvPr>
          <p:cNvSpPr txBox="1"/>
          <p:nvPr/>
        </p:nvSpPr>
        <p:spPr>
          <a:xfrm>
            <a:off x="6093080" y="6308027"/>
            <a:ext cx="9589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⑥</a:t>
            </a:r>
            <a:r>
              <a:rPr lang="ko-KR" altLang="en-US" sz="1050" dirty="0">
                <a:solidFill>
                  <a:srgbClr val="92392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TVFi CPE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BA493CDC-34D4-0F98-297D-60BDD5C4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299775" y="1303025"/>
            <a:ext cx="415722" cy="66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D1F6A1A9-DCEB-E0A2-948C-BEB413F4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409100" y="3017428"/>
            <a:ext cx="415722" cy="66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FCF3B1C7-3BFB-9D6B-A5E0-B9B5C6B1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504345" y="5150281"/>
            <a:ext cx="415722" cy="66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5FFE7CBE-4291-200A-F3BA-AF74CB5FE7B6}"/>
              </a:ext>
            </a:extLst>
          </p:cNvPr>
          <p:cNvSpPr txBox="1"/>
          <p:nvPr/>
        </p:nvSpPr>
        <p:spPr>
          <a:xfrm>
            <a:off x="2442399" y="5850606"/>
            <a:ext cx="343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923922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⑤</a:t>
            </a:r>
            <a:r>
              <a:rPr lang="en-US" altLang="ko-KR" sz="1200" b="1" dirty="0">
                <a:solidFill>
                  <a:srgbClr val="923922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200" b="1" dirty="0">
                <a:solidFill>
                  <a:srgbClr val="923922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⑥ </a:t>
            </a:r>
            <a:r>
              <a:rPr lang="en-US" altLang="ko-KR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TVFi </a:t>
            </a:r>
            <a:r>
              <a:rPr lang="ko-KR" altLang="en-US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시스템은</a:t>
            </a:r>
            <a:r>
              <a:rPr lang="en-US" altLang="ko-KR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 </a:t>
            </a:r>
            <a:r>
              <a:rPr lang="ko-KR" altLang="en-US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장거리 자가 통신망으로서</a:t>
            </a:r>
            <a:endParaRPr lang="en-US" altLang="ko-KR" sz="12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사용 현장에 따라 추가 가능함</a:t>
            </a:r>
            <a:r>
              <a:rPr lang="en-US" altLang="ko-KR" sz="12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endParaRPr lang="ko-KR" altLang="en-US" sz="12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6A26D0A-6C26-5158-80EB-2C63F85D1A2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9303569" y="2180596"/>
            <a:ext cx="823856" cy="671414"/>
          </a:xfrm>
          <a:prstGeom prst="rect">
            <a:avLst/>
          </a:prstGeom>
        </p:spPr>
      </p:pic>
      <p:cxnSp>
        <p:nvCxnSpPr>
          <p:cNvPr id="135" name="연결선: 꺾임 35">
            <a:extLst>
              <a:ext uri="{FF2B5EF4-FFF2-40B4-BE49-F238E27FC236}">
                <a16:creationId xmlns:a16="http://schemas.microsoft.com/office/drawing/2014/main" id="{A3F8D721-8853-14A7-A961-85C1EF411B6D}"/>
              </a:ext>
            </a:extLst>
          </p:cNvPr>
          <p:cNvCxnSpPr>
            <a:cxnSpLocks/>
            <a:stCxn id="95" idx="3"/>
            <a:endCxn id="133" idx="1"/>
          </p:cNvCxnSpPr>
          <p:nvPr/>
        </p:nvCxnSpPr>
        <p:spPr>
          <a:xfrm>
            <a:off x="8594376" y="2371823"/>
            <a:ext cx="709193" cy="1444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6B3CBF15-8EA6-B1C1-58F1-D3A67B89109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10412894" y="3970377"/>
            <a:ext cx="823856" cy="671414"/>
          </a:xfrm>
          <a:prstGeom prst="rect">
            <a:avLst/>
          </a:prstGeom>
        </p:spPr>
      </p:pic>
      <p:cxnSp>
        <p:nvCxnSpPr>
          <p:cNvPr id="137" name="연결선: 꺾임 35">
            <a:extLst>
              <a:ext uri="{FF2B5EF4-FFF2-40B4-BE49-F238E27FC236}">
                <a16:creationId xmlns:a16="http://schemas.microsoft.com/office/drawing/2014/main" id="{EF85083C-2A3A-0E29-BFC4-E11DD982483D}"/>
              </a:ext>
            </a:extLst>
          </p:cNvPr>
          <p:cNvCxnSpPr>
            <a:cxnSpLocks/>
            <a:stCxn id="97" idx="3"/>
            <a:endCxn id="136" idx="1"/>
          </p:cNvCxnSpPr>
          <p:nvPr/>
        </p:nvCxnSpPr>
        <p:spPr>
          <a:xfrm>
            <a:off x="9886986" y="3866420"/>
            <a:ext cx="525908" cy="4396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그림 137">
            <a:extLst>
              <a:ext uri="{FF2B5EF4-FFF2-40B4-BE49-F238E27FC236}">
                <a16:creationId xmlns:a16="http://schemas.microsoft.com/office/drawing/2014/main" id="{9610E7AE-2410-BC6F-D43C-1140B832F99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74"/>
          <a:stretch/>
        </p:blipFill>
        <p:spPr>
          <a:xfrm>
            <a:off x="9508139" y="6028644"/>
            <a:ext cx="823856" cy="671414"/>
          </a:xfrm>
          <a:prstGeom prst="rect">
            <a:avLst/>
          </a:prstGeom>
        </p:spPr>
      </p:pic>
      <p:cxnSp>
        <p:nvCxnSpPr>
          <p:cNvPr id="140" name="연결선: 꺾임 35">
            <a:extLst>
              <a:ext uri="{FF2B5EF4-FFF2-40B4-BE49-F238E27FC236}">
                <a16:creationId xmlns:a16="http://schemas.microsoft.com/office/drawing/2014/main" id="{D2214D97-632B-8F43-3886-AFFDE08FEB74}"/>
              </a:ext>
            </a:extLst>
          </p:cNvPr>
          <p:cNvCxnSpPr>
            <a:cxnSpLocks/>
            <a:stCxn id="96" idx="3"/>
            <a:endCxn id="138" idx="1"/>
          </p:cNvCxnSpPr>
          <p:nvPr/>
        </p:nvCxnSpPr>
        <p:spPr>
          <a:xfrm>
            <a:off x="8757883" y="5708149"/>
            <a:ext cx="750256" cy="65620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873D022-4081-D118-1041-785F291A7DE8}"/>
              </a:ext>
            </a:extLst>
          </p:cNvPr>
          <p:cNvSpPr txBox="1"/>
          <p:nvPr/>
        </p:nvSpPr>
        <p:spPr>
          <a:xfrm>
            <a:off x="7669257" y="3735783"/>
            <a:ext cx="11277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0.5Km~3Km</a:t>
            </a: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F89E726A-8938-AB5A-DFFF-B2760A7DA7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94" y="4236120"/>
            <a:ext cx="725421" cy="39193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2A6C97BA-852B-7967-2F86-17ED3E0CF6B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48" y="3248470"/>
            <a:ext cx="560920" cy="40011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0448620-B647-0355-4313-807950B5B4EC}"/>
              </a:ext>
            </a:extLst>
          </p:cNvPr>
          <p:cNvSpPr txBox="1"/>
          <p:nvPr/>
        </p:nvSpPr>
        <p:spPr>
          <a:xfrm>
            <a:off x="9413355" y="1520182"/>
            <a:ext cx="16441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Weather Station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401BC78-86AF-07F4-99E5-92BD1AD5F6D4}"/>
              </a:ext>
            </a:extLst>
          </p:cNvPr>
          <p:cNvSpPr txBox="1"/>
          <p:nvPr/>
        </p:nvSpPr>
        <p:spPr>
          <a:xfrm>
            <a:off x="9601563" y="2095469"/>
            <a:ext cx="174996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Battery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8598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시스템 통신 계통도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(2</a:t>
            </a:r>
            <a:r>
              <a:rPr lang="en-US" altLang="ko-KR" baseline="30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nd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STEP)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689DA867-D4C7-4847-998D-6D2083FA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554" y="4064924"/>
            <a:ext cx="1482210" cy="921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Long-Range</a:t>
            </a:r>
          </a:p>
          <a:p>
            <a:pPr algn="ctr" eaLnBrk="1" latinLnBrk="1" hangingPunct="1"/>
            <a:r>
              <a:rPr lang="en-US" altLang="ko-KR" sz="1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WiFi AP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12D2EC3-EF21-46E9-8F58-78EEB054ED7A}"/>
              </a:ext>
            </a:extLst>
          </p:cNvPr>
          <p:cNvSpPr txBox="1"/>
          <p:nvPr/>
        </p:nvSpPr>
        <p:spPr>
          <a:xfrm>
            <a:off x="5885660" y="3950302"/>
            <a:ext cx="98065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WiFi 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(500 meter)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BE003F-E34D-48B4-AC3C-FBD367DC81F4}"/>
              </a:ext>
            </a:extLst>
          </p:cNvPr>
          <p:cNvSpPr txBox="1"/>
          <p:nvPr/>
        </p:nvSpPr>
        <p:spPr>
          <a:xfrm>
            <a:off x="4061872" y="473237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RJ-45</a:t>
            </a:r>
            <a:endParaRPr lang="ko-KR" altLang="en-US" sz="1000" dirty="0"/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141E89F8-8A6E-45F2-826C-FB689D9D742B}"/>
              </a:ext>
            </a:extLst>
          </p:cNvPr>
          <p:cNvCxnSpPr>
            <a:cxnSpLocks/>
            <a:stCxn id="58" idx="2"/>
            <a:endCxn id="138" idx="2"/>
          </p:cNvCxnSpPr>
          <p:nvPr/>
        </p:nvCxnSpPr>
        <p:spPr>
          <a:xfrm rot="5400000">
            <a:off x="3564647" y="4289934"/>
            <a:ext cx="68326" cy="1461698"/>
          </a:xfrm>
          <a:prstGeom prst="bentConnector3">
            <a:avLst>
              <a:gd name="adj1" fmla="val 434572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2699300" y="1968656"/>
            <a:ext cx="1097248" cy="509446"/>
            <a:chOff x="2104475" y="2236113"/>
            <a:chExt cx="1517642" cy="799133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7" name="연결선: 꺾임 35">
            <a:extLst>
              <a:ext uri="{FF2B5EF4-FFF2-40B4-BE49-F238E27FC236}">
                <a16:creationId xmlns:a16="http://schemas.microsoft.com/office/drawing/2014/main" id="{D242A244-B3CF-40CE-8A4D-26825132CBE0}"/>
              </a:ext>
            </a:extLst>
          </p:cNvPr>
          <p:cNvCxnSpPr>
            <a:cxnSpLocks/>
            <a:stCxn id="137" idx="3"/>
            <a:endCxn id="125" idx="2"/>
          </p:cNvCxnSpPr>
          <p:nvPr/>
        </p:nvCxnSpPr>
        <p:spPr>
          <a:xfrm flipV="1">
            <a:off x="1490129" y="2478102"/>
            <a:ext cx="1757795" cy="705637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E9E4DBE-95B5-409C-9154-5110567376C2}"/>
              </a:ext>
            </a:extLst>
          </p:cNvPr>
          <p:cNvSpPr txBox="1"/>
          <p:nvPr/>
        </p:nvSpPr>
        <p:spPr>
          <a:xfrm>
            <a:off x="1694414" y="2992426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WAN</a:t>
            </a:r>
            <a:endParaRPr lang="ko-KR" altLang="en-US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1604820" y="3177606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(211.107.220.164)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134DD-AC13-414F-9456-6E169619EFA8}"/>
              </a:ext>
            </a:extLst>
          </p:cNvPr>
          <p:cNvSpPr/>
          <p:nvPr/>
        </p:nvSpPr>
        <p:spPr>
          <a:xfrm>
            <a:off x="503986" y="1383449"/>
            <a:ext cx="1274938" cy="7695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MAIN Server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MQTT Broker</a:t>
            </a:r>
            <a:endParaRPr lang="ko-KR" altLang="en-US" sz="12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34" name="연결선: 꺾임 35">
            <a:extLst>
              <a:ext uri="{FF2B5EF4-FFF2-40B4-BE49-F238E27FC236}">
                <a16:creationId xmlns:a16="http://schemas.microsoft.com/office/drawing/2014/main" id="{D242A244-B3CF-40CE-8A4D-26825132CBE0}"/>
              </a:ext>
            </a:extLst>
          </p:cNvPr>
          <p:cNvCxnSpPr>
            <a:cxnSpLocks/>
            <a:stCxn id="125" idx="0"/>
            <a:endCxn id="133" idx="3"/>
          </p:cNvCxnSpPr>
          <p:nvPr/>
        </p:nvCxnSpPr>
        <p:spPr>
          <a:xfrm rot="16200000" flipV="1">
            <a:off x="2413208" y="1133940"/>
            <a:ext cx="200433" cy="1469000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5">
            <a:extLst>
              <a:ext uri="{FF2B5EF4-FFF2-40B4-BE49-F238E27FC236}">
                <a16:creationId xmlns:a16="http://schemas.microsoft.com/office/drawing/2014/main" id="{AD9250A7-E82B-1055-6EB9-9D805E30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7288">
            <a:off x="1388569" y="3791740"/>
            <a:ext cx="1258067" cy="2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821616" y="2371368"/>
            <a:ext cx="668513" cy="1242874"/>
            <a:chOff x="2068526" y="4848560"/>
            <a:chExt cx="668513" cy="1242874"/>
          </a:xfrm>
        </p:grpSpPr>
        <p:pic>
          <p:nvPicPr>
            <p:cNvPr id="130" name="Picture 3">
              <a:extLst>
                <a:ext uri="{FF2B5EF4-FFF2-40B4-BE49-F238E27FC236}">
                  <a16:creationId xmlns:a16="http://schemas.microsoft.com/office/drawing/2014/main" id="{D64E6EC4-3812-A0E3-2655-B184F37F0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087" y="4848560"/>
              <a:ext cx="300072" cy="42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>
              <a:extLst>
                <a:ext uri="{FF2B5EF4-FFF2-40B4-BE49-F238E27FC236}">
                  <a16:creationId xmlns:a16="http://schemas.microsoft.com/office/drawing/2014/main" id="{D57B70F9-591F-A610-5BFB-BEDB783A4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68526" y="5230427"/>
              <a:ext cx="668513" cy="861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0" name="그룹 139"/>
          <p:cNvGrpSpPr/>
          <p:nvPr/>
        </p:nvGrpSpPr>
        <p:grpSpPr>
          <a:xfrm>
            <a:off x="2158479" y="3960307"/>
            <a:ext cx="1418963" cy="1094639"/>
            <a:chOff x="5799453" y="5356846"/>
            <a:chExt cx="1418963" cy="1094639"/>
          </a:xfrm>
        </p:grpSpPr>
        <p:pic>
          <p:nvPicPr>
            <p:cNvPr id="136" name="Picture 4">
              <a:extLst>
                <a:ext uri="{FF2B5EF4-FFF2-40B4-BE49-F238E27FC236}">
                  <a16:creationId xmlns:a16="http://schemas.microsoft.com/office/drawing/2014/main" id="{9250AC40-DF6E-AE00-21DB-793504171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516" y="5356846"/>
              <a:ext cx="263152" cy="526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8" name="Picture 2" descr="D:\00. Data\03. 기획마케팅\04. 이미지모음\KakaoTalk_20210730_065430954_04.png">
              <a:extLst>
                <a:ext uri="{FF2B5EF4-FFF2-40B4-BE49-F238E27FC236}">
                  <a16:creationId xmlns:a16="http://schemas.microsoft.com/office/drawing/2014/main" id="{D87353BF-1143-2159-6109-E10A4CFE4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99453" y="5435486"/>
              <a:ext cx="1418963" cy="1015999"/>
            </a:xfrm>
            <a:prstGeom prst="rect">
              <a:avLst/>
            </a:prstGeom>
            <a:noFill/>
          </p:spPr>
        </p:pic>
      </p:grpSp>
      <p:pic>
        <p:nvPicPr>
          <p:cNvPr id="179" name="Picture 3" descr="D:\00. Data\04. Project_MDST\016. BOT600\WiFi_iCON.png">
            <a:extLst>
              <a:ext uri="{FF2B5EF4-FFF2-40B4-BE49-F238E27FC236}">
                <a16:creationId xmlns:a16="http://schemas.microsoft.com/office/drawing/2014/main" id="{796F44C2-FD0A-750A-C581-AC70694BE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54880" y="3670794"/>
            <a:ext cx="394794" cy="335586"/>
          </a:xfrm>
          <a:prstGeom prst="rect">
            <a:avLst/>
          </a:prstGeom>
          <a:noFill/>
        </p:spPr>
      </p:pic>
      <p:sp>
        <p:nvSpPr>
          <p:cNvPr id="181" name="타원 180">
            <a:extLst>
              <a:ext uri="{FF2B5EF4-FFF2-40B4-BE49-F238E27FC236}">
                <a16:creationId xmlns:a16="http://schemas.microsoft.com/office/drawing/2014/main" id="{729CAC00-6020-7605-AAE1-A4652833A01D}"/>
              </a:ext>
            </a:extLst>
          </p:cNvPr>
          <p:cNvSpPr/>
          <p:nvPr/>
        </p:nvSpPr>
        <p:spPr>
          <a:xfrm>
            <a:off x="4955017" y="1138844"/>
            <a:ext cx="4812437" cy="5719156"/>
          </a:xfrm>
          <a:prstGeom prst="ellipse">
            <a:avLst/>
          </a:prstGeom>
          <a:noFill/>
          <a:ln>
            <a:solidFill>
              <a:srgbClr val="00CC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4" name="그룹 183"/>
          <p:cNvGrpSpPr/>
          <p:nvPr/>
        </p:nvGrpSpPr>
        <p:grpSpPr>
          <a:xfrm>
            <a:off x="7865915" y="1301678"/>
            <a:ext cx="3841019" cy="760358"/>
            <a:chOff x="7865915" y="1301678"/>
            <a:chExt cx="3841019" cy="760358"/>
          </a:xfrm>
        </p:grpSpPr>
        <p:sp>
          <p:nvSpPr>
            <p:cNvPr id="88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5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74" idx="1"/>
              <a:endCxn id="119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74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183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grpSp>
        <p:nvGrpSpPr>
          <p:cNvPr id="186" name="그룹 185"/>
          <p:cNvGrpSpPr/>
          <p:nvPr/>
        </p:nvGrpSpPr>
        <p:grpSpPr>
          <a:xfrm>
            <a:off x="7852060" y="2202224"/>
            <a:ext cx="3841019" cy="760358"/>
            <a:chOff x="7865915" y="1301678"/>
            <a:chExt cx="3841019" cy="760358"/>
          </a:xfrm>
        </p:grpSpPr>
        <p:sp>
          <p:nvSpPr>
            <p:cNvPr id="187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9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190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188" idx="1"/>
              <a:endCxn id="194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193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198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grpSp>
        <p:nvGrpSpPr>
          <p:cNvPr id="200" name="그룹 199"/>
          <p:cNvGrpSpPr/>
          <p:nvPr/>
        </p:nvGrpSpPr>
        <p:grpSpPr>
          <a:xfrm>
            <a:off x="7885311" y="3075060"/>
            <a:ext cx="3841019" cy="760358"/>
            <a:chOff x="7865915" y="1301678"/>
            <a:chExt cx="3841019" cy="760358"/>
          </a:xfrm>
        </p:grpSpPr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3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204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202" idx="1"/>
              <a:endCxn id="208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202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207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212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grpSp>
        <p:nvGrpSpPr>
          <p:cNvPr id="214" name="그룹 213"/>
          <p:cNvGrpSpPr/>
          <p:nvPr/>
        </p:nvGrpSpPr>
        <p:grpSpPr>
          <a:xfrm>
            <a:off x="7871456" y="3975606"/>
            <a:ext cx="3841019" cy="760358"/>
            <a:chOff x="7865915" y="1301678"/>
            <a:chExt cx="3841019" cy="760358"/>
          </a:xfrm>
        </p:grpSpPr>
        <p:sp>
          <p:nvSpPr>
            <p:cNvPr id="215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1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222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220" idx="1"/>
              <a:endCxn id="229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220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228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233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grpSp>
        <p:nvGrpSpPr>
          <p:cNvPr id="234" name="그룹 233"/>
          <p:cNvGrpSpPr/>
          <p:nvPr/>
        </p:nvGrpSpPr>
        <p:grpSpPr>
          <a:xfrm>
            <a:off x="7885311" y="4795795"/>
            <a:ext cx="3841019" cy="760358"/>
            <a:chOff x="7865915" y="1301678"/>
            <a:chExt cx="3841019" cy="760358"/>
          </a:xfrm>
        </p:grpSpPr>
        <p:sp>
          <p:nvSpPr>
            <p:cNvPr id="236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8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239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237" idx="1"/>
              <a:endCxn id="243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237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242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245" name="그림 244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247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grpSp>
        <p:nvGrpSpPr>
          <p:cNvPr id="248" name="그룹 247"/>
          <p:cNvGrpSpPr/>
          <p:nvPr/>
        </p:nvGrpSpPr>
        <p:grpSpPr>
          <a:xfrm>
            <a:off x="7871456" y="5696341"/>
            <a:ext cx="3841019" cy="760358"/>
            <a:chOff x="7865915" y="1301678"/>
            <a:chExt cx="3841019" cy="760358"/>
          </a:xfrm>
        </p:grpSpPr>
        <p:sp>
          <p:nvSpPr>
            <p:cNvPr id="250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9229" y="1301678"/>
              <a:ext cx="1045776" cy="222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latinLnBrk="1"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 Slave</a:t>
              </a: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D94F4F9-5ECB-4B88-A5A9-0F923566B22C}"/>
                </a:ext>
              </a:extLst>
            </p:cNvPr>
            <p:cNvSpPr/>
            <p:nvPr/>
          </p:nvSpPr>
          <p:spPr>
            <a:xfrm>
              <a:off x="9822333" y="1595090"/>
              <a:ext cx="776883" cy="4169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BMS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고객회사</a:t>
              </a:r>
              <a:r>
                <a:rPr lang="en-US" altLang="ko-KR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2" name="Text Box 6">
              <a:extLst>
                <a:ext uri="{FF2B5EF4-FFF2-40B4-BE49-F238E27FC236}">
                  <a16:creationId xmlns:a16="http://schemas.microsoft.com/office/drawing/2014/main" id="{E0C64A08-0CD1-4147-830C-B21B598A7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6272" y="1319324"/>
              <a:ext cx="790662" cy="21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05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Battery Pack</a:t>
              </a:r>
            </a:p>
          </p:txBody>
        </p:sp>
        <p:cxnSp>
          <p:nvCxnSpPr>
            <p:cNvPr id="253" name="연결선: 꺾임 81">
              <a:extLst>
                <a:ext uri="{FF2B5EF4-FFF2-40B4-BE49-F238E27FC236}">
                  <a16:creationId xmlns:a16="http://schemas.microsoft.com/office/drawing/2014/main" id="{55A5F318-5ED1-4966-A4EB-903F3139E2DE}"/>
                </a:ext>
              </a:extLst>
            </p:cNvPr>
            <p:cNvCxnSpPr>
              <a:cxnSpLocks/>
              <a:stCxn id="251" idx="1"/>
              <a:endCxn id="257" idx="3"/>
            </p:cNvCxnSpPr>
            <p:nvPr/>
          </p:nvCxnSpPr>
          <p:spPr>
            <a:xfrm rot="10800000" flipV="1">
              <a:off x="9110885" y="1803562"/>
              <a:ext cx="711449" cy="274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연결선: 꺾임 83">
              <a:extLst>
                <a:ext uri="{FF2B5EF4-FFF2-40B4-BE49-F238E27FC236}">
                  <a16:creationId xmlns:a16="http://schemas.microsoft.com/office/drawing/2014/main" id="{2EA71704-5F6E-4B51-99BA-C7C3419B2C58}"/>
                </a:ext>
              </a:extLst>
            </p:cNvPr>
            <p:cNvCxnSpPr>
              <a:cxnSpLocks/>
              <a:endCxn id="251" idx="3"/>
            </p:cNvCxnSpPr>
            <p:nvPr/>
          </p:nvCxnSpPr>
          <p:spPr>
            <a:xfrm rot="10800000" flipV="1">
              <a:off x="10599217" y="1801325"/>
              <a:ext cx="554994" cy="223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9220717" y="183120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sp>
          <p:nvSpPr>
            <p:cNvPr id="256" name="TextBox 12">
              <a:extLst>
                <a:ext uri="{FF2B5EF4-FFF2-40B4-BE49-F238E27FC236}">
                  <a16:creationId xmlns:a16="http://schemas.microsoft.com/office/drawing/2014/main" id="{1ACDBAF6-9A61-4C49-BE01-7B229EC4C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306" y="1557748"/>
              <a:ext cx="1150422" cy="47608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BOT590</a:t>
              </a:r>
            </a:p>
            <a:p>
              <a:pPr algn="ctr" eaLnBrk="1" latinLnBrk="1" hangingPunct="1"/>
              <a:r>
                <a:rPr lang="en-US" altLang="ko-KR" sz="900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(MQTT)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54F0F6A4-17C3-4BEF-A7CD-461DB448A12F}"/>
                </a:ext>
              </a:extLst>
            </p:cNvPr>
            <p:cNvSpPr/>
            <p:nvPr/>
          </p:nvSpPr>
          <p:spPr>
            <a:xfrm>
              <a:off x="8991303" y="1724965"/>
              <a:ext cx="119582" cy="16268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4323AE05-68E5-4F6F-87F1-D2C1E703DFE0}"/>
                </a:ext>
              </a:extLst>
            </p:cNvPr>
            <p:cNvSpPr txBox="1"/>
            <p:nvPr/>
          </p:nvSpPr>
          <p:spPr>
            <a:xfrm>
              <a:off x="10599531" y="181573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RS232</a:t>
              </a:r>
              <a:endParaRPr lang="ko-KR" altLang="en-US" sz="900" dirty="0"/>
            </a:p>
          </p:txBody>
        </p:sp>
        <p:pic>
          <p:nvPicPr>
            <p:cNvPr id="259" name="그림 258">
              <a:extLst>
                <a:ext uri="{FF2B5EF4-FFF2-40B4-BE49-F238E27FC236}">
                  <a16:creationId xmlns:a16="http://schemas.microsoft.com/office/drawing/2014/main" id="{6B3CBF15-8EA6-B1C1-58F1-D3A67B891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74"/>
            <a:stretch/>
          </p:blipFill>
          <p:spPr>
            <a:xfrm>
              <a:off x="11136101" y="1601252"/>
              <a:ext cx="551594" cy="449530"/>
            </a:xfrm>
            <a:prstGeom prst="rect">
              <a:avLst/>
            </a:prstGeom>
          </p:spPr>
        </p:pic>
        <p:pic>
          <p:nvPicPr>
            <p:cNvPr id="265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796F44C2-FD0A-750A-C581-AC70694BE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65915" y="1346665"/>
              <a:ext cx="237547" cy="201922"/>
            </a:xfrm>
            <a:prstGeom prst="rect">
              <a:avLst/>
            </a:prstGeom>
            <a:noFill/>
          </p:spPr>
        </p:pic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012D2EC3-EF21-46E9-8F58-78EEB054ED7A}"/>
              </a:ext>
            </a:extLst>
          </p:cNvPr>
          <p:cNvSpPr txBox="1"/>
          <p:nvPr/>
        </p:nvSpPr>
        <p:spPr>
          <a:xfrm>
            <a:off x="1280161" y="4002949"/>
            <a:ext cx="11914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TVFi 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(10K meter)</a:t>
            </a:r>
          </a:p>
        </p:txBody>
      </p: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Data flow (1</a:t>
            </a:r>
            <a:r>
              <a:rPr lang="en-US" altLang="ko-KR" baseline="30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STEP)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4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952" y="2334240"/>
            <a:ext cx="1779100" cy="4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Read xx words from each address block</a:t>
            </a:r>
          </a:p>
        </p:txBody>
      </p:sp>
      <p:sp>
        <p:nvSpPr>
          <p:cNvPr id="147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885" y="2919306"/>
            <a:ext cx="1921145" cy="423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Translate address to BOT Slave</a:t>
            </a:r>
          </a:p>
        </p:txBody>
      </p:sp>
      <p:sp>
        <p:nvSpPr>
          <p:cNvPr id="151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855" y="3935536"/>
            <a:ext cx="1770610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 (BMS)</a:t>
            </a:r>
          </a:p>
        </p:txBody>
      </p:sp>
      <p:cxnSp>
        <p:nvCxnSpPr>
          <p:cNvPr id="155" name="직선 화살표 연결선 154"/>
          <p:cNvCxnSpPr/>
          <p:nvPr/>
        </p:nvCxnSpPr>
        <p:spPr>
          <a:xfrm>
            <a:off x="2096393" y="2816355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992" y="5706744"/>
            <a:ext cx="1068113" cy="2224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Translate back</a:t>
            </a:r>
          </a:p>
        </p:txBody>
      </p:sp>
      <p:cxnSp>
        <p:nvCxnSpPr>
          <p:cNvPr id="185" name="직선 화살표 연결선 184"/>
          <p:cNvCxnSpPr/>
          <p:nvPr/>
        </p:nvCxnSpPr>
        <p:spPr>
          <a:xfrm rot="10800000" flipV="1">
            <a:off x="9502421" y="7219137"/>
            <a:ext cx="4345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279990" y="1308844"/>
            <a:ext cx="1613647" cy="49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Local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(MQTT)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직선 연결선 85"/>
          <p:cNvCxnSpPr>
            <a:stCxn id="81" idx="2"/>
          </p:cNvCxnSpPr>
          <p:nvPr/>
        </p:nvCxnSpPr>
        <p:spPr>
          <a:xfrm rot="5400000">
            <a:off x="-265424" y="4111313"/>
            <a:ext cx="4661649" cy="4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01"/>
          <p:cNvGrpSpPr/>
          <p:nvPr/>
        </p:nvGrpSpPr>
        <p:grpSpPr>
          <a:xfrm>
            <a:off x="3252225" y="1335739"/>
            <a:ext cx="1613647" cy="5154708"/>
            <a:chOff x="311770" y="1416424"/>
            <a:chExt cx="1613647" cy="5154708"/>
          </a:xfrm>
        </p:grpSpPr>
        <p:sp>
          <p:nvSpPr>
            <p:cNvPr id="103" name="직사각형 10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TVWS/Hub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BOT Master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/>
            <p:cNvCxnSpPr>
              <a:stCxn id="10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129"/>
          <p:cNvGrpSpPr/>
          <p:nvPr/>
        </p:nvGrpSpPr>
        <p:grpSpPr>
          <a:xfrm>
            <a:off x="5152742" y="1344703"/>
            <a:ext cx="1613647" cy="5154708"/>
            <a:chOff x="311770" y="1416424"/>
            <a:chExt cx="1613647" cy="5154708"/>
          </a:xfrm>
        </p:grpSpPr>
        <p:sp>
          <p:nvSpPr>
            <p:cNvPr id="146" name="직사각형 145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BOT Slave</a:t>
              </a:r>
            </a:p>
          </p:txBody>
        </p:sp>
        <p:cxnSp>
          <p:nvCxnSpPr>
            <p:cNvPr id="148" name="직선 연결선 147"/>
            <p:cNvCxnSpPr>
              <a:stCxn id="146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48"/>
          <p:cNvGrpSpPr/>
          <p:nvPr/>
        </p:nvGrpSpPr>
        <p:grpSpPr>
          <a:xfrm>
            <a:off x="7098084" y="1344703"/>
            <a:ext cx="1613647" cy="5154708"/>
            <a:chOff x="311770" y="1416424"/>
            <a:chExt cx="1613647" cy="5154708"/>
          </a:xfrm>
        </p:grpSpPr>
        <p:sp>
          <p:nvSpPr>
            <p:cNvPr id="153" name="직사각형 15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BMS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직선 연결선 153"/>
            <p:cNvCxnSpPr>
              <a:stCxn id="15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156"/>
          <p:cNvGrpSpPr/>
          <p:nvPr/>
        </p:nvGrpSpPr>
        <p:grpSpPr>
          <a:xfrm>
            <a:off x="9034460" y="1335739"/>
            <a:ext cx="1613647" cy="5154708"/>
            <a:chOff x="311770" y="1416424"/>
            <a:chExt cx="1613647" cy="5154708"/>
          </a:xfrm>
        </p:grpSpPr>
        <p:sp>
          <p:nvSpPr>
            <p:cNvPr id="158" name="직사각형 157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Battery Pack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직선 연결선 159"/>
            <p:cNvCxnSpPr>
              <a:stCxn id="158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직선 화살표 연결선 162"/>
          <p:cNvCxnSpPr/>
          <p:nvPr/>
        </p:nvCxnSpPr>
        <p:spPr>
          <a:xfrm>
            <a:off x="4032770" y="4044550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5942252" y="4170050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>
            <a:off x="7887594" y="5048612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rot="10800000" flipV="1">
            <a:off x="7888974" y="5397986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298" y="3801071"/>
            <a:ext cx="1928553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command(Slave ID)</a:t>
            </a:r>
          </a:p>
        </p:txBody>
      </p:sp>
      <p:sp>
        <p:nvSpPr>
          <p:cNvPr id="17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028" y="4778238"/>
            <a:ext cx="1161562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</a:t>
            </a:r>
          </a:p>
        </p:txBody>
      </p:sp>
      <p:cxnSp>
        <p:nvCxnSpPr>
          <p:cNvPr id="177" name="직선 화살표 연결선 176"/>
          <p:cNvCxnSpPr/>
          <p:nvPr/>
        </p:nvCxnSpPr>
        <p:spPr>
          <a:xfrm rot="10800000" flipV="1">
            <a:off x="5916739" y="5523481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rot="10800000" flipV="1">
            <a:off x="4025186" y="5622083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/>
          <p:nvPr/>
        </p:nvCxnSpPr>
        <p:spPr>
          <a:xfrm rot="10800000" flipV="1">
            <a:off x="2061915" y="6196956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05" y="5109911"/>
            <a:ext cx="1325168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84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978" y="5244370"/>
            <a:ext cx="1770611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data(99Byte)</a:t>
            </a:r>
          </a:p>
        </p:txBody>
      </p:sp>
      <p:sp>
        <p:nvSpPr>
          <p:cNvPr id="18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985" y="5351937"/>
            <a:ext cx="1870364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data(38Byte*3times)</a:t>
            </a:r>
          </a:p>
        </p:txBody>
      </p:sp>
      <p:sp>
        <p:nvSpPr>
          <p:cNvPr id="187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23" y="5899915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92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624" y="4272397"/>
            <a:ext cx="2565221" cy="423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If ID match then send command to Battery Pack, or ignore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483224" y="6479801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TCPIP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48443" y="6452347"/>
            <a:ext cx="1371600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BOT(RF)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5294" y="6415367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RS232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46677" y="6397438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UART/I2C/Or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096393" y="2233649"/>
            <a:ext cx="1955686" cy="16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916" y="1984616"/>
            <a:ext cx="1779100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Connect to port 502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4615" y="3051919"/>
            <a:ext cx="1613647" cy="49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Main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(MQTT Broker)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5400000">
            <a:off x="-498805" y="5034384"/>
            <a:ext cx="2979650" cy="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0800000" flipV="1">
            <a:off x="1000126" y="6387455"/>
            <a:ext cx="1052041" cy="3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98" y="6080890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Push data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2549" y="6498851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TCPIP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Data flow (2</a:t>
            </a:r>
            <a:r>
              <a:rPr lang="en-US" altLang="ko-KR" baseline="30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nd</a:t>
            </a:r>
            <a:r>
              <a:rPr lang="en-US" altLang="ko-KR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STEP)</a:t>
            </a:r>
            <a:endParaRPr lang="ko-KR" altLang="en-US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1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855" y="3030661"/>
            <a:ext cx="1770610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Control command (BMS)</a:t>
            </a:r>
          </a:p>
        </p:txBody>
      </p:sp>
      <p:cxnSp>
        <p:nvCxnSpPr>
          <p:cNvPr id="185" name="직선 화살표 연결선 184"/>
          <p:cNvCxnSpPr/>
          <p:nvPr/>
        </p:nvCxnSpPr>
        <p:spPr>
          <a:xfrm rot="10800000" flipV="1">
            <a:off x="9502421" y="7219137"/>
            <a:ext cx="4345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"/>
          <p:cNvGrpSpPr/>
          <p:nvPr/>
        </p:nvGrpSpPr>
        <p:grpSpPr>
          <a:xfrm>
            <a:off x="1279990" y="1308844"/>
            <a:ext cx="1613647" cy="5154708"/>
            <a:chOff x="311770" y="1416424"/>
            <a:chExt cx="1613647" cy="5154708"/>
          </a:xfrm>
        </p:grpSpPr>
        <p:sp>
          <p:nvSpPr>
            <p:cNvPr id="81" name="직사각형 80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Main Server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(MQTT Broker)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/>
            <p:cNvCxnSpPr>
              <a:stCxn id="81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101"/>
          <p:cNvGrpSpPr/>
          <p:nvPr/>
        </p:nvGrpSpPr>
        <p:grpSpPr>
          <a:xfrm>
            <a:off x="3252225" y="1335739"/>
            <a:ext cx="1613647" cy="5154708"/>
            <a:chOff x="311770" y="1416424"/>
            <a:chExt cx="1613647" cy="5154708"/>
          </a:xfrm>
        </p:grpSpPr>
        <p:sp>
          <p:nvSpPr>
            <p:cNvPr id="103" name="직사각형 10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TVWS/AP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/>
            <p:cNvCxnSpPr>
              <a:stCxn id="10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129"/>
          <p:cNvGrpSpPr/>
          <p:nvPr/>
        </p:nvGrpSpPr>
        <p:grpSpPr>
          <a:xfrm>
            <a:off x="5152742" y="1344703"/>
            <a:ext cx="1613647" cy="5154708"/>
            <a:chOff x="311770" y="1416424"/>
            <a:chExt cx="1613647" cy="5154708"/>
          </a:xfrm>
        </p:grpSpPr>
        <p:sp>
          <p:nvSpPr>
            <p:cNvPr id="146" name="직사각형 145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BOT Slave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(MQTT)</a:t>
              </a:r>
            </a:p>
          </p:txBody>
        </p:sp>
        <p:cxnSp>
          <p:nvCxnSpPr>
            <p:cNvPr id="148" name="직선 연결선 147"/>
            <p:cNvCxnSpPr>
              <a:stCxn id="146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48"/>
          <p:cNvGrpSpPr/>
          <p:nvPr/>
        </p:nvGrpSpPr>
        <p:grpSpPr>
          <a:xfrm>
            <a:off x="7098084" y="1344703"/>
            <a:ext cx="1613647" cy="5154708"/>
            <a:chOff x="311770" y="1416424"/>
            <a:chExt cx="1613647" cy="5154708"/>
          </a:xfrm>
        </p:grpSpPr>
        <p:sp>
          <p:nvSpPr>
            <p:cNvPr id="153" name="직사각형 15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BMS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직선 연결선 153"/>
            <p:cNvCxnSpPr>
              <a:stCxn id="15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156"/>
          <p:cNvGrpSpPr/>
          <p:nvPr/>
        </p:nvGrpSpPr>
        <p:grpSpPr>
          <a:xfrm>
            <a:off x="9034460" y="1335739"/>
            <a:ext cx="1613647" cy="5154708"/>
            <a:chOff x="311770" y="1416424"/>
            <a:chExt cx="1613647" cy="5154708"/>
          </a:xfrm>
        </p:grpSpPr>
        <p:sp>
          <p:nvSpPr>
            <p:cNvPr id="158" name="직사각형 157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Battery Pack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직선 연결선 159"/>
            <p:cNvCxnSpPr>
              <a:stCxn id="158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직선 화살표 연결선 162"/>
          <p:cNvCxnSpPr/>
          <p:nvPr/>
        </p:nvCxnSpPr>
        <p:spPr>
          <a:xfrm>
            <a:off x="2066925" y="2933700"/>
            <a:ext cx="3921531" cy="3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5942252" y="3265175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>
            <a:off x="7887594" y="4143737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rot="10800000" flipV="1">
            <a:off x="7869924" y="4702661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98" y="2696171"/>
            <a:ext cx="1928553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Control command(Slave ID)</a:t>
            </a:r>
          </a:p>
        </p:txBody>
      </p:sp>
      <p:sp>
        <p:nvSpPr>
          <p:cNvPr id="17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028" y="3873363"/>
            <a:ext cx="1161562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</a:t>
            </a:r>
          </a:p>
        </p:txBody>
      </p:sp>
      <p:cxnSp>
        <p:nvCxnSpPr>
          <p:cNvPr id="177" name="직선 화살표 연결선 176"/>
          <p:cNvCxnSpPr/>
          <p:nvPr/>
        </p:nvCxnSpPr>
        <p:spPr>
          <a:xfrm rot="10800000" flipV="1">
            <a:off x="5916739" y="5304406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rot="10800000" flipV="1">
            <a:off x="2057400" y="5600699"/>
            <a:ext cx="39052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155" y="4414586"/>
            <a:ext cx="1325168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84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978" y="5025295"/>
            <a:ext cx="1770611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Push data(99Byte)</a:t>
            </a:r>
          </a:p>
        </p:txBody>
      </p:sp>
      <p:sp>
        <p:nvSpPr>
          <p:cNvPr id="18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335" y="5399562"/>
            <a:ext cx="1870364" cy="2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Push data(99Byte)</a:t>
            </a:r>
          </a:p>
        </p:txBody>
      </p:sp>
      <p:sp>
        <p:nvSpPr>
          <p:cNvPr id="192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624" y="3367522"/>
            <a:ext cx="2565221" cy="423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If ID match then send command to Battery Pack, or ignore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483224" y="6508376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TCPIP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38918" y="6490447"/>
            <a:ext cx="1371600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</a:rPr>
              <a:t>WiFi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5294" y="6472517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RS232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84777" y="6454588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UART/I2C/Or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096393" y="2233649"/>
            <a:ext cx="3866257" cy="3330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366" y="2041766"/>
            <a:ext cx="1779100" cy="20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1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Connect to port 502</a:t>
            </a:r>
          </a:p>
        </p:txBody>
      </p: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BOT580UI F/W Interface</a:t>
            </a:r>
            <a:endParaRPr lang="ko-KR" altLang="en-US" sz="4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2022. 07. 12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V0.1 )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H/W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7439" y="2080967"/>
            <a:ext cx="1766815" cy="135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연결선 8"/>
          <p:cNvCxnSpPr/>
          <p:nvPr/>
        </p:nvCxnSpPr>
        <p:spPr>
          <a:xfrm rot="10800000" flipV="1">
            <a:off x="1524018" y="2451099"/>
            <a:ext cx="3435332" cy="9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514493" y="2627701"/>
            <a:ext cx="3454382" cy="10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10800000" flipV="1">
            <a:off x="1528780" y="2822574"/>
            <a:ext cx="3443271" cy="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0800000" flipV="1">
            <a:off x="1509732" y="3006724"/>
            <a:ext cx="3436919" cy="1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4412" y="2246703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12VDC/1A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3931" y="2456253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3931" y="2618178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01545" y="282296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GND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0205" y="1770453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Host Side(BOT5800)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16821" y="2246701"/>
            <a:ext cx="409575" cy="102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54980" y="2284803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12VDC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2124" y="2477684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4981" y="2675328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(RS232C)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955" y="286582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GND</a:t>
            </a:r>
            <a:endParaRPr lang="ko-KR" altLang="en-US" sz="8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7755" y="1984765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Display Side(BOT580UI)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35513" y="2242415"/>
            <a:ext cx="1491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1,700mm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원형 케이블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F/W Interface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834973" y="1747776"/>
          <a:ext cx="8127990" cy="1648968"/>
        </p:xfrm>
        <a:graphic>
          <a:graphicData uri="http://schemas.openxmlformats.org/drawingml/2006/table">
            <a:tbl>
              <a:tblPr/>
              <a:tblGrid>
                <a:gridCol w="568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516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633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15580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* 폴링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Data 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매핑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Byte 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Byte 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설명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SN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R/W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Reg. Address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Length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CRC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Data1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Data6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Example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0x1a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0x03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0x1a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0x1d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J3 Pin#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#2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#4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#6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#9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#7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#8 of J3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GM_UI Log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1st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2nd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3rd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4th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5th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6th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xcmd -t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1st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2nd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3rd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4th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5th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6th 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충전기폴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SN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R/W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Reg. Address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Length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CRC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BAT_V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8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발전폴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SN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R/W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Reg. Address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Length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CRC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latin typeface="함초롬돋움"/>
                        </a:rPr>
                        <a:t>BAT_V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Solar_C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Wind_C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Bike_Current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Inverter_C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latin typeface="함초롬돋움"/>
                        </a:rPr>
                        <a:t>Bike_Voltage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8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영상폴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SN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R/W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Reg. Address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Length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CRC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BAT_V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온도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습도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풍속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함초롬돋움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332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51048" y="1405600"/>
            <a:ext cx="104919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 “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–t “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커멘드로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폴링하는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데이터는 아래와 같이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MCU ADC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포트로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스캔되는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6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Word (ACS712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센서의 출력 값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 구성되며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각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Word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대한 매핑은 다음과 같음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92041" y="3574095"/>
            <a:ext cx="592177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사용법은 아래 링크 참조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  <a:hlinkClick r:id="rId2"/>
              </a:rPr>
              <a:t>https://m.blog.naver.com/PostView.naver?isHttpsRedirect=true&amp;blogId=ann_arbor&amp;logNo=221719562664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  <a:p>
            <a:pPr>
              <a:buFont typeface="Arial" charset="0"/>
              <a:buChar char="•"/>
            </a:pP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  <a:hlinkClick r:id="rId3"/>
              </a:rPr>
              <a:t>https://m.blog.naver.com/PostView.naver?isHttpsRedirect=true&amp;blogId=mkhee77&amp;logNo=220981900456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  <a:p>
            <a:pPr>
              <a:buFont typeface="Arial" charset="0"/>
              <a:buChar char="•"/>
            </a:pP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  <a:hlinkClick r:id="rId4"/>
              </a:rPr>
              <a:t>https://makernambo.com/75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59605" y="4369217"/>
            <a:ext cx="800648" cy="10589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ESP32</a:t>
            </a:r>
            <a:endParaRPr lang="ko-KR" altLang="en-US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98357" y="4107283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BOT5800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47215" y="3515776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49986" y="4050561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2757" y="4560407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558299" y="5081340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61070" y="5616125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63841" y="6125971"/>
            <a:ext cx="820046" cy="432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ACS712T, ELC-20A</a:t>
            </a:r>
            <a:endParaRPr lang="ko-KR" altLang="en-US" sz="1000" dirty="0">
              <a:solidFill>
                <a:schemeClr val="tx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42007" y="4391384"/>
            <a:ext cx="409575" cy="102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2941" y="4129448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BOT580UI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37" name="꺾인 연결선 36"/>
          <p:cNvCxnSpPr>
            <a:stCxn id="34" idx="3"/>
            <a:endCxn id="43" idx="1"/>
          </p:cNvCxnSpPr>
          <p:nvPr/>
        </p:nvCxnSpPr>
        <p:spPr>
          <a:xfrm flipV="1">
            <a:off x="1451582" y="4898714"/>
            <a:ext cx="1408023" cy="7020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17818" y="4658694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RS232C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54" name="직선 연결선 53"/>
          <p:cNvCxnSpPr>
            <a:stCxn id="43" idx="3"/>
          </p:cNvCxnSpPr>
          <p:nvPr/>
        </p:nvCxnSpPr>
        <p:spPr>
          <a:xfrm>
            <a:off x="3660253" y="4898714"/>
            <a:ext cx="683147" cy="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16200000" flipV="1">
            <a:off x="2996334" y="5074514"/>
            <a:ext cx="2700251" cy="1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5" idx="1"/>
          </p:cNvCxnSpPr>
          <p:nvPr/>
        </p:nvCxnSpPr>
        <p:spPr>
          <a:xfrm rot="10800000" flipV="1">
            <a:off x="4337051" y="3732160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0800000" flipV="1">
            <a:off x="4340226" y="4278260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0800000" flipV="1">
            <a:off x="4343401" y="4770385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10800000" flipV="1">
            <a:off x="4349751" y="5316485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0800000" flipV="1">
            <a:off x="4346576" y="5827660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0800000" flipV="1">
            <a:off x="4352926" y="6430910"/>
            <a:ext cx="210165" cy="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32344" y="4684093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ADC(6)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Display [1]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6197" y="2626129"/>
            <a:ext cx="883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4289021" y="4878763"/>
            <a:ext cx="282979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 1(강조선) 29"/>
          <p:cNvSpPr/>
          <p:nvPr/>
        </p:nvSpPr>
        <p:spPr>
          <a:xfrm>
            <a:off x="2377440" y="5519651"/>
            <a:ext cx="1379913" cy="648393"/>
          </a:xfrm>
          <a:prstGeom prst="accentCallout1">
            <a:avLst>
              <a:gd name="adj1" fmla="val 94"/>
              <a:gd name="adj2" fmla="val 100694"/>
              <a:gd name="adj3" fmla="val -57484"/>
              <a:gd name="adj4" fmla="val 140833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rd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풍력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전력 값을 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1048" y="1405600"/>
            <a:ext cx="554671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–t “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커멘드로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데이터를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표시하는 정차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1)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–t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시리얼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커멘드로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ADC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값을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2)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값에 해당하는 전력 값을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*.csv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찾는다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3)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찾은 전력 값을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표시한다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**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본 프로젝트에서는 전력량 절대값을 표시하는 것이 아니라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상대적인 값을 표시하는 것임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2" name="설명선 1(강조선) 31"/>
          <p:cNvSpPr/>
          <p:nvPr/>
        </p:nvSpPr>
        <p:spPr>
          <a:xfrm>
            <a:off x="4100946" y="5845001"/>
            <a:ext cx="1310639" cy="713741"/>
          </a:xfrm>
          <a:prstGeom prst="accentCallout1">
            <a:avLst>
              <a:gd name="adj1" fmla="val 14758"/>
              <a:gd name="adj2" fmla="val 694"/>
              <a:gd name="adj3" fmla="val -79003"/>
              <a:gd name="adj4" fmla="val 38144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nd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솔라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전력 값을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7676" y="4873221"/>
            <a:ext cx="213706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826577" y="4867679"/>
            <a:ext cx="213706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설명선 1(강조선) 38"/>
          <p:cNvSpPr/>
          <p:nvPr/>
        </p:nvSpPr>
        <p:spPr>
          <a:xfrm>
            <a:off x="5716386" y="5752408"/>
            <a:ext cx="1346662" cy="703812"/>
          </a:xfrm>
          <a:prstGeom prst="accentCallout1">
            <a:avLst>
              <a:gd name="adj1" fmla="val 14758"/>
              <a:gd name="adj2" fmla="val 694"/>
              <a:gd name="adj3" fmla="val -108808"/>
              <a:gd name="adj4" fmla="val -52994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(Bike)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전력 값을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28358" y="4654319"/>
            <a:ext cx="623801" cy="2252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설명선 1(강조선) 51"/>
          <p:cNvSpPr/>
          <p:nvPr/>
        </p:nvSpPr>
        <p:spPr>
          <a:xfrm>
            <a:off x="7523019" y="5719157"/>
            <a:ext cx="1346662" cy="723208"/>
          </a:xfrm>
          <a:prstGeom prst="accentCallout1">
            <a:avLst>
              <a:gd name="adj1" fmla="val 14758"/>
              <a:gd name="adj2" fmla="val 694"/>
              <a:gd name="adj3" fmla="val -128819"/>
              <a:gd name="adj4" fmla="val -12398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(Inverter)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전력 값을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591048" y="3374967"/>
            <a:ext cx="978479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설명선 1(강조선) 54"/>
          <p:cNvSpPr/>
          <p:nvPr/>
        </p:nvSpPr>
        <p:spPr>
          <a:xfrm>
            <a:off x="6769331" y="1438102"/>
            <a:ext cx="1726276" cy="767543"/>
          </a:xfrm>
          <a:prstGeom prst="accentCallout1">
            <a:avLst>
              <a:gd name="adj1" fmla="val 14758"/>
              <a:gd name="adj2" fmla="val 694"/>
              <a:gd name="adj3" fmla="val 254991"/>
              <a:gd name="adj4" fmla="val -85932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Word (BAT)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전압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값에 해당하는 퍼센트 값을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찾아서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7" name="설명선 1(강조선) 56"/>
          <p:cNvSpPr/>
          <p:nvPr/>
        </p:nvSpPr>
        <p:spPr>
          <a:xfrm>
            <a:off x="9240981" y="1271848"/>
            <a:ext cx="1898073" cy="911632"/>
          </a:xfrm>
          <a:prstGeom prst="accentCallout1">
            <a:avLst>
              <a:gd name="adj1" fmla="val 14758"/>
              <a:gd name="adj2" fmla="val 694"/>
              <a:gd name="adj3" fmla="val 301684"/>
              <a:gd name="adj4" fmla="val -197467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현재 배터리 잔량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퍼센트 값에 해당하는 전력량을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찾은 다음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현재 사용량으로 나눈 값을 시간과 분으로 계산하여 표시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710197" y="3943004"/>
            <a:ext cx="801141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설명선 1(강조선) 58"/>
          <p:cNvSpPr/>
          <p:nvPr/>
        </p:nvSpPr>
        <p:spPr>
          <a:xfrm>
            <a:off x="9337964" y="5578993"/>
            <a:ext cx="1346662" cy="566883"/>
          </a:xfrm>
          <a:prstGeom prst="accentCallout1">
            <a:avLst>
              <a:gd name="adj1" fmla="val 14758"/>
              <a:gd name="adj2" fmla="val 694"/>
              <a:gd name="adj3" fmla="val -236385"/>
              <a:gd name="adj4" fmla="val -213488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가지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솔라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풍력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,Bike)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로부터 생산된 누적 전력량을 표시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295158" y="3875694"/>
            <a:ext cx="488027" cy="3721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821631" y="3886778"/>
            <a:ext cx="488027" cy="3721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설명선 1(강조선) 68"/>
          <p:cNvSpPr/>
          <p:nvPr/>
        </p:nvSpPr>
        <p:spPr>
          <a:xfrm>
            <a:off x="10039004" y="4949996"/>
            <a:ext cx="1346662" cy="566883"/>
          </a:xfrm>
          <a:prstGeom prst="accentCallout1">
            <a:avLst>
              <a:gd name="adj1" fmla="val 14758"/>
              <a:gd name="adj2" fmla="val 694"/>
              <a:gd name="adj3" fmla="val -120539"/>
              <a:gd name="adj4" fmla="val -224600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 사용량을 누적하여 표시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339791" y="3856297"/>
            <a:ext cx="515736" cy="433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설명선 1(강조선) 70"/>
          <p:cNvSpPr/>
          <p:nvPr/>
        </p:nvSpPr>
        <p:spPr>
          <a:xfrm>
            <a:off x="10291156" y="3780673"/>
            <a:ext cx="1346662" cy="566883"/>
          </a:xfrm>
          <a:prstGeom prst="accentCallout1">
            <a:avLst>
              <a:gd name="adj1" fmla="val 14758"/>
              <a:gd name="adj2" fmla="val 694"/>
              <a:gd name="adj3" fmla="val 46629"/>
              <a:gd name="adj4" fmla="val -180773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누적 발전량을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1kW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당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0.466 kgCO2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 계산하여 표시</a:t>
            </a: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523875" y="1238250"/>
            <a:ext cx="10448925" cy="4610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4850" y="1695450"/>
            <a:ext cx="10563225" cy="417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Display [1]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6197" y="2626129"/>
            <a:ext cx="883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4289021" y="4878763"/>
            <a:ext cx="282979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 1(강조선) 29"/>
          <p:cNvSpPr/>
          <p:nvPr/>
        </p:nvSpPr>
        <p:spPr>
          <a:xfrm>
            <a:off x="2377440" y="5519651"/>
            <a:ext cx="1379913" cy="648393"/>
          </a:xfrm>
          <a:prstGeom prst="accentCallout1">
            <a:avLst>
              <a:gd name="adj1" fmla="val 94"/>
              <a:gd name="adj2" fmla="val 100694"/>
              <a:gd name="adj3" fmla="val -57484"/>
              <a:gd name="adj4" fmla="val 140833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rd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풍력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전력 값을  </a:t>
            </a:r>
            <a:r>
              <a:rPr lang="en-US" altLang="ko-KR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1048" y="1405600"/>
            <a:ext cx="554671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–t “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커멘드로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데이터를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표시하는 절차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1)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xcmd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–t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시리얼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커멘드로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ADC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값을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2)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값에 해당하는 전력 값을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*.csv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찾는다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 3)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찾은 전력 값을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표시한다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**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본 프로젝트에서는 전력량 절대값을 표시하는 것이 아니라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상대적인 값을 표시하는 것임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2" name="설명선 1(강조선) 31"/>
          <p:cNvSpPr/>
          <p:nvPr/>
        </p:nvSpPr>
        <p:spPr>
          <a:xfrm>
            <a:off x="4100946" y="5845001"/>
            <a:ext cx="1310639" cy="713741"/>
          </a:xfrm>
          <a:prstGeom prst="accentCallout1">
            <a:avLst>
              <a:gd name="adj1" fmla="val 14758"/>
              <a:gd name="adj2" fmla="val 694"/>
              <a:gd name="adj3" fmla="val -79003"/>
              <a:gd name="adj4" fmla="val 38144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nd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솔라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전력 값을 </a:t>
            </a:r>
            <a:r>
              <a:rPr lang="en-US" altLang="ko-KR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7676" y="4873221"/>
            <a:ext cx="213706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826577" y="4867679"/>
            <a:ext cx="213706" cy="425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설명선 1(강조선) 38"/>
          <p:cNvSpPr/>
          <p:nvPr/>
        </p:nvSpPr>
        <p:spPr>
          <a:xfrm>
            <a:off x="5716386" y="5752408"/>
            <a:ext cx="1346662" cy="703812"/>
          </a:xfrm>
          <a:prstGeom prst="accentCallout1">
            <a:avLst>
              <a:gd name="adj1" fmla="val 14758"/>
              <a:gd name="adj2" fmla="val 694"/>
              <a:gd name="adj3" fmla="val -108808"/>
              <a:gd name="adj4" fmla="val -52994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(Bike)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전력 </a:t>
            </a:r>
            <a:r>
              <a:rPr lang="en-US" altLang="ko-KR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28358" y="4654319"/>
            <a:ext cx="623801" cy="2252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설명선 1(강조선) 51"/>
          <p:cNvSpPr/>
          <p:nvPr/>
        </p:nvSpPr>
        <p:spPr>
          <a:xfrm>
            <a:off x="7523019" y="5719157"/>
            <a:ext cx="1346662" cy="723208"/>
          </a:xfrm>
          <a:prstGeom prst="accentCallout1">
            <a:avLst>
              <a:gd name="adj1" fmla="val 14758"/>
              <a:gd name="adj2" fmla="val 694"/>
              <a:gd name="adj3" fmla="val -128819"/>
              <a:gd name="adj4" fmla="val -12398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 (Inverter)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전류 값에 해당하는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전력 값을 </a:t>
            </a:r>
            <a:r>
              <a:rPr lang="en-US" altLang="ko-KR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strike="sngStrike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평균값으로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591048" y="3374967"/>
            <a:ext cx="978479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설명선 1(강조선) 54"/>
          <p:cNvSpPr/>
          <p:nvPr/>
        </p:nvSpPr>
        <p:spPr>
          <a:xfrm>
            <a:off x="6769331" y="1438102"/>
            <a:ext cx="1726276" cy="767543"/>
          </a:xfrm>
          <a:prstGeom prst="accentCallout1">
            <a:avLst>
              <a:gd name="adj1" fmla="val 14758"/>
              <a:gd name="adj2" fmla="val 694"/>
              <a:gd name="adj3" fmla="val 254991"/>
              <a:gd name="adj4" fmla="val -85932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en-US" altLang="ko-KR" sz="1000" baseline="30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Word (BAT)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전압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값에 해당하는 퍼센트 값을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찾아서 표시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7" name="설명선 1(강조선) 56"/>
          <p:cNvSpPr/>
          <p:nvPr/>
        </p:nvSpPr>
        <p:spPr>
          <a:xfrm>
            <a:off x="9240981" y="1271848"/>
            <a:ext cx="1898073" cy="911632"/>
          </a:xfrm>
          <a:prstGeom prst="accentCallout1">
            <a:avLst>
              <a:gd name="adj1" fmla="val 14758"/>
              <a:gd name="adj2" fmla="val 694"/>
              <a:gd name="adj3" fmla="val 301684"/>
              <a:gd name="adj4" fmla="val -197467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현재 배터리 잔량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퍼센트 값에 해당하는 전력량을 </a:t>
            </a:r>
            <a:r>
              <a:rPr lang="en-US" altLang="ko-KR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찾은 다음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현재 사용량으로 나눈 값을 시간과 분으로 계산하여 표시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710197" y="3943004"/>
            <a:ext cx="801141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설명선 1(강조선) 58"/>
          <p:cNvSpPr/>
          <p:nvPr/>
        </p:nvSpPr>
        <p:spPr>
          <a:xfrm>
            <a:off x="9337964" y="5578993"/>
            <a:ext cx="1346662" cy="566883"/>
          </a:xfrm>
          <a:prstGeom prst="accentCallout1">
            <a:avLst>
              <a:gd name="adj1" fmla="val 14758"/>
              <a:gd name="adj2" fmla="val 694"/>
              <a:gd name="adj3" fmla="val -236385"/>
              <a:gd name="adj4" fmla="val -213488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가지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솔라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풍력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,Bike)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로부터 생산된 누적 전력량을 표시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295158" y="3875694"/>
            <a:ext cx="488027" cy="3721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821631" y="3886778"/>
            <a:ext cx="488027" cy="3721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설명선 1(강조선) 68"/>
          <p:cNvSpPr/>
          <p:nvPr/>
        </p:nvSpPr>
        <p:spPr>
          <a:xfrm>
            <a:off x="10039004" y="4949996"/>
            <a:ext cx="1346662" cy="566883"/>
          </a:xfrm>
          <a:prstGeom prst="accentCallout1">
            <a:avLst>
              <a:gd name="adj1" fmla="val 14758"/>
              <a:gd name="adj2" fmla="val 694"/>
              <a:gd name="adj3" fmla="val -120539"/>
              <a:gd name="adj4" fmla="val -224600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 평균 사용량을 누적하여 표시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339791" y="3856297"/>
            <a:ext cx="515736" cy="433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설명선 1(강조선) 70"/>
          <p:cNvSpPr/>
          <p:nvPr/>
        </p:nvSpPr>
        <p:spPr>
          <a:xfrm>
            <a:off x="10291156" y="3780673"/>
            <a:ext cx="1346662" cy="566883"/>
          </a:xfrm>
          <a:prstGeom prst="accentCallout1">
            <a:avLst>
              <a:gd name="adj1" fmla="val 14758"/>
              <a:gd name="adj2" fmla="val 694"/>
              <a:gd name="adj3" fmla="val 46629"/>
              <a:gd name="adj4" fmla="val -180773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누적 발전량을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1kW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당 </a:t>
            </a:r>
            <a:r>
              <a:rPr lang="en-US" altLang="ko-KR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0.466 kgCO2 </a:t>
            </a:r>
            <a:r>
              <a:rPr lang="ko-KR" altLang="en-US" sz="1000" dirty="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 계산하여 표시</a:t>
            </a:r>
          </a:p>
        </p:txBody>
      </p:sp>
      <p:sp>
        <p:nvSpPr>
          <p:cNvPr id="24" name="설명선 1(강조선) 23"/>
          <p:cNvSpPr/>
          <p:nvPr/>
        </p:nvSpPr>
        <p:spPr>
          <a:xfrm>
            <a:off x="10072080" y="2295525"/>
            <a:ext cx="1424595" cy="1371600"/>
          </a:xfrm>
          <a:prstGeom prst="accentCallout1">
            <a:avLst>
              <a:gd name="adj1" fmla="val 14758"/>
              <a:gd name="adj2" fmla="val 694"/>
              <a:gd name="adj3" fmla="val 58346"/>
              <a:gd name="adj4" fmla="val -201876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누적 풍력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발전량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0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솔라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발전량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자전거발전량과 누적 사용량은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24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시간마다 폴더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00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폳더명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일련번호 무방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SD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메모리에 만들고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24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시간마다 값을 백업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05300" y="5314950"/>
            <a:ext cx="1647825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19825" y="5334000"/>
            <a:ext cx="1647825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설명선 1(강조선) 24"/>
          <p:cNvSpPr/>
          <p:nvPr/>
        </p:nvSpPr>
        <p:spPr>
          <a:xfrm>
            <a:off x="371475" y="5114926"/>
            <a:ext cx="1628775" cy="1371600"/>
          </a:xfrm>
          <a:prstGeom prst="accentCallout1">
            <a:avLst>
              <a:gd name="adj1" fmla="val 94"/>
              <a:gd name="adj2" fmla="val 100694"/>
              <a:gd name="adj3" fmla="val 21469"/>
              <a:gd name="adj4" fmla="val 286824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디버그 메시지 창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</a:p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첫줄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ko-KR" altLang="en-US" sz="100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RAW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데이터 십진수</a:t>
            </a:r>
            <a:endParaRPr lang="en-US" altLang="ko-KR" sz="1000" dirty="0">
              <a:solidFill>
                <a:srgbClr val="FF0000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둘째 줄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en-US" altLang="ko-KR" sz="1000" dirty="0" err="1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해당하는 </a:t>
            </a:r>
            <a:r>
              <a:rPr lang="en-US" altLang="ko-KR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Voltage</a:t>
            </a:r>
            <a:r>
              <a:rPr lang="ko-KR" altLang="en-US" sz="1000" dirty="0">
                <a:solidFill>
                  <a:srgbClr val="FF0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값을 소수점 두 자리로 표시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Display [2]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2611" y="5329209"/>
            <a:ext cx="10388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자전거 페달을 밟으면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6</a:t>
            </a:r>
            <a:r>
              <a:rPr lang="en-US" altLang="ko-KR" sz="1050" baseline="30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Word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데이터가 증가한다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 bikeV.csv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파일에서 전력량이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보다 크면 무조건 자전거 발전이 되고 있는 것으로 인식한다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전력량이 빨리 높아진다는 것은 자전거를 빨리 센 힘으로 돌린다는 것을 의미한다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화면은 총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개로 구성되는데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화면 전환하는 시간은  발전량에 반비례해야 합니다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즉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발전량이 많으면 빨리 전환하고 적으면 늦게 전환합니다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이에 대한 알고리즘은 귀사에서 만드는 것을 원하는데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저의 아이디어는  다음과   같습니다</a:t>
            </a:r>
          </a:p>
        </p:txBody>
      </p:sp>
      <p:grpSp>
        <p:nvGrpSpPr>
          <p:cNvPr id="3" name="그룹 26"/>
          <p:cNvGrpSpPr/>
          <p:nvPr/>
        </p:nvGrpSpPr>
        <p:grpSpPr>
          <a:xfrm>
            <a:off x="647895" y="1376655"/>
            <a:ext cx="8778738" cy="3760609"/>
            <a:chOff x="647895" y="1509660"/>
            <a:chExt cx="5885909" cy="2297570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7895" y="1509660"/>
              <a:ext cx="5885909" cy="2297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직사각형 25"/>
            <p:cNvSpPr/>
            <p:nvPr/>
          </p:nvSpPr>
          <p:spPr>
            <a:xfrm>
              <a:off x="673331" y="2111432"/>
              <a:ext cx="1413164" cy="282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Display [3]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466407" y="1915260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번째 폴링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4693" y="2807573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If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Gan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= Gan-1 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75501" y="3525238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Td=Td-1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38" name="꺾인 연결선 37"/>
          <p:cNvCxnSpPr>
            <a:stCxn id="34" idx="2"/>
            <a:endCxn id="35" idx="0"/>
          </p:cNvCxnSpPr>
          <p:nvPr/>
        </p:nvCxnSpPr>
        <p:spPr>
          <a:xfrm rot="16200000" flipH="1">
            <a:off x="8420579" y="3344725"/>
            <a:ext cx="360218" cy="8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74480" y="3222403"/>
            <a:ext cx="22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cxnSp>
        <p:nvCxnSpPr>
          <p:cNvPr id="41" name="꺾인 연결선 40"/>
          <p:cNvCxnSpPr>
            <a:stCxn id="28" idx="2"/>
            <a:endCxn id="91" idx="0"/>
          </p:cNvCxnSpPr>
          <p:nvPr/>
        </p:nvCxnSpPr>
        <p:spPr>
          <a:xfrm rot="16200000" flipH="1">
            <a:off x="4017529" y="2347176"/>
            <a:ext cx="151709" cy="27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384393" y="3525123"/>
            <a:ext cx="1013461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Td=Td-2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45" name="꺾인 연결선 44"/>
          <p:cNvCxnSpPr>
            <a:stCxn id="34" idx="3"/>
            <a:endCxn id="44" idx="0"/>
          </p:cNvCxnSpPr>
          <p:nvPr/>
        </p:nvCxnSpPr>
        <p:spPr>
          <a:xfrm>
            <a:off x="9225875" y="2986297"/>
            <a:ext cx="665249" cy="53882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19030" y="2758853"/>
            <a:ext cx="1093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Gan</a:t>
            </a:r>
            <a:r>
              <a:rPr lang="en-US" altLang="ko-KR" sz="1000" dirty="0"/>
              <a:t> &gt; Gan-1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3468370" y="1406337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Td=0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50" name="꺾인 연결선 49"/>
          <p:cNvCxnSpPr>
            <a:stCxn id="49" idx="2"/>
            <a:endCxn id="28" idx="0"/>
          </p:cNvCxnSpPr>
          <p:nvPr/>
        </p:nvCxnSpPr>
        <p:spPr>
          <a:xfrm rot="5400000">
            <a:off x="4017242" y="1838541"/>
            <a:ext cx="151476" cy="19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68193" y="3544173"/>
            <a:ext cx="1013461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Td=Td+1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64" name="꺾인 연결선 44"/>
          <p:cNvCxnSpPr>
            <a:stCxn id="34" idx="1"/>
            <a:endCxn id="63" idx="0"/>
          </p:cNvCxnSpPr>
          <p:nvPr/>
        </p:nvCxnSpPr>
        <p:spPr>
          <a:xfrm rot="10800000" flipV="1">
            <a:off x="7274925" y="2986297"/>
            <a:ext cx="699769" cy="55787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866330" y="2758853"/>
            <a:ext cx="1093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Gan</a:t>
            </a:r>
            <a:r>
              <a:rPr lang="en-US" altLang="ko-KR" sz="1000" dirty="0"/>
              <a:t> &lt; Gan-1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7971922" y="4250871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If Td=1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71922" y="5031921"/>
            <a:ext cx="1251182" cy="35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Next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표시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Td=10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73" name="꺾인 연결선 44"/>
          <p:cNvCxnSpPr>
            <a:stCxn id="63" idx="2"/>
            <a:endCxn id="68" idx="0"/>
          </p:cNvCxnSpPr>
          <p:nvPr/>
        </p:nvCxnSpPr>
        <p:spPr>
          <a:xfrm rot="16200000" flipH="1">
            <a:off x="7761593" y="3414950"/>
            <a:ext cx="349251" cy="132258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35" idx="2"/>
            <a:endCxn id="68" idx="0"/>
          </p:cNvCxnSpPr>
          <p:nvPr/>
        </p:nvCxnSpPr>
        <p:spPr>
          <a:xfrm rot="5400000">
            <a:off x="8415210" y="4064989"/>
            <a:ext cx="368186" cy="357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4"/>
          <p:cNvCxnSpPr>
            <a:stCxn id="44" idx="2"/>
            <a:endCxn id="68" idx="0"/>
          </p:cNvCxnSpPr>
          <p:nvPr/>
        </p:nvCxnSpPr>
        <p:spPr>
          <a:xfrm rot="5400000">
            <a:off x="9060169" y="3419915"/>
            <a:ext cx="368301" cy="12936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68" idx="2"/>
            <a:endCxn id="72" idx="0"/>
          </p:cNvCxnSpPr>
          <p:nvPr/>
        </p:nvCxnSpPr>
        <p:spPr>
          <a:xfrm rot="5400000">
            <a:off x="8385712" y="4820119"/>
            <a:ext cx="423603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55430" y="4682903"/>
            <a:ext cx="22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cxnSp>
        <p:nvCxnSpPr>
          <p:cNvPr id="86" name="꺾인 연결선 85"/>
          <p:cNvCxnSpPr>
            <a:stCxn id="68" idx="3"/>
            <a:endCxn id="28" idx="3"/>
          </p:cNvCxnSpPr>
          <p:nvPr/>
        </p:nvCxnSpPr>
        <p:spPr>
          <a:xfrm flipH="1" flipV="1">
            <a:off x="4717589" y="2093984"/>
            <a:ext cx="4505515" cy="2335611"/>
          </a:xfrm>
          <a:prstGeom prst="bentConnector3">
            <a:avLst>
              <a:gd name="adj1" fmla="val -355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673030" y="4225703"/>
            <a:ext cx="22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3469177" y="2424416"/>
            <a:ext cx="1251182" cy="461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Delay(1s)</a:t>
            </a:r>
          </a:p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If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Gwn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=0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72836" y="3507971"/>
            <a:ext cx="1995053" cy="798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1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증가하고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C0=10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이면 메인화면으로 복귀 </a:t>
            </a:r>
          </a:p>
        </p:txBody>
      </p:sp>
      <p:cxnSp>
        <p:nvCxnSpPr>
          <p:cNvPr id="98" name="꺾인 연결선 97"/>
          <p:cNvCxnSpPr>
            <a:stCxn id="91" idx="1"/>
            <a:endCxn id="92" idx="0"/>
          </p:cNvCxnSpPr>
          <p:nvPr/>
        </p:nvCxnSpPr>
        <p:spPr>
          <a:xfrm rot="10800000" flipV="1">
            <a:off x="1870363" y="2655245"/>
            <a:ext cx="1598814" cy="8527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48775" y="2368917"/>
            <a:ext cx="22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111730" y="3228975"/>
            <a:ext cx="1978429" cy="339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C0=0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98059" y="2926562"/>
            <a:ext cx="22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cxnSp>
        <p:nvCxnSpPr>
          <p:cNvPr id="58" name="꺾인 연결선 57"/>
          <p:cNvCxnSpPr>
            <a:stCxn id="91" idx="2"/>
            <a:endCxn id="56" idx="0"/>
          </p:cNvCxnSpPr>
          <p:nvPr/>
        </p:nvCxnSpPr>
        <p:spPr>
          <a:xfrm rot="16200000" flipH="1">
            <a:off x="3926406" y="3054436"/>
            <a:ext cx="342900" cy="617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56" idx="3"/>
            <a:endCxn id="34" idx="0"/>
          </p:cNvCxnSpPr>
          <p:nvPr/>
        </p:nvCxnSpPr>
        <p:spPr>
          <a:xfrm flipV="1">
            <a:off x="5090159" y="2807573"/>
            <a:ext cx="3510125" cy="591380"/>
          </a:xfrm>
          <a:prstGeom prst="bentConnector4">
            <a:avLst>
              <a:gd name="adj1" fmla="val 41089"/>
              <a:gd name="adj2" fmla="val 13865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2" idx="3"/>
            <a:endCxn id="28" idx="3"/>
          </p:cNvCxnSpPr>
          <p:nvPr/>
        </p:nvCxnSpPr>
        <p:spPr>
          <a:xfrm flipH="1" flipV="1">
            <a:off x="4717589" y="2093984"/>
            <a:ext cx="4505515" cy="3116661"/>
          </a:xfrm>
          <a:prstGeom prst="bentConnector3">
            <a:avLst>
              <a:gd name="adj1" fmla="val -355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65695" y="4963448"/>
            <a:ext cx="54754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Td=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화면전환 지연시간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Gwn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= n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번째 </a:t>
            </a:r>
            <a:r>
              <a:rPr lang="ko-KR" altLang="en-US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폴링한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값이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csv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매핑된 발전량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(Watt)</a:t>
            </a: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Gan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= n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번째 평균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(average)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발전량 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Gan-1 : n-1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번째 평균 발전량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C0 ;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발전량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0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카운트 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이면 발전이 계속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없는 것으로 보고 메인화면으로 복귀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7" name="꺾인 연결선 64"/>
          <p:cNvCxnSpPr>
            <a:stCxn id="92" idx="3"/>
            <a:endCxn id="34" idx="0"/>
          </p:cNvCxnSpPr>
          <p:nvPr/>
        </p:nvCxnSpPr>
        <p:spPr>
          <a:xfrm flipV="1">
            <a:off x="2867889" y="2807573"/>
            <a:ext cx="5732395" cy="1099409"/>
          </a:xfrm>
          <a:prstGeom prst="bentConnector4">
            <a:avLst>
              <a:gd name="adj1" fmla="val 63984"/>
              <a:gd name="adj2" fmla="val 12079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51793" y="3668474"/>
            <a:ext cx="1287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C0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10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미만이면</a:t>
            </a:r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ko-KR" altLang="en-US" sz="10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13642" y="4392374"/>
            <a:ext cx="2648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[10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단계 화면에서 발전량이 없는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상태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000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Gwn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=0)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(C0=10)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되면 메인 화면으로 복귀한다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 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57092" y="5478224"/>
            <a:ext cx="3372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발전량이 있는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상태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000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Gwn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=0)</a:t>
            </a:r>
            <a:r>
              <a:rPr lang="ko-KR" altLang="en-US" sz="1000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일때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화면 전환하는 지연시간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(Td)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계산하는 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Flow.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기본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지연시간은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Td=10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초에서 발전량이 증가할 수록 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Td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는 줄어든다</a:t>
            </a:r>
            <a:r>
              <a:rPr lang="en-US" altLang="ko-KR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 </a:t>
            </a:r>
            <a:r>
              <a:rPr lang="ko-KR" altLang="en-US" sz="10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전체 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88402-4A1E-47D1-B3A1-68C1EFABB2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471" y="1750233"/>
            <a:ext cx="2738618" cy="1475878"/>
          </a:xfrm>
          <a:prstGeom prst="rect">
            <a:avLst/>
          </a:prstGeom>
        </p:spPr>
      </p:pic>
      <p:grpSp>
        <p:nvGrpSpPr>
          <p:cNvPr id="4" name="그룹 32">
            <a:extLst>
              <a:ext uri="{FF2B5EF4-FFF2-40B4-BE49-F238E27FC236}">
                <a16:creationId xmlns:a16="http://schemas.microsoft.com/office/drawing/2014/main" id="{F6E5133B-02E0-4DBF-BB7D-9D8AC9C05ADC}"/>
              </a:ext>
            </a:extLst>
          </p:cNvPr>
          <p:cNvGrpSpPr/>
          <p:nvPr/>
        </p:nvGrpSpPr>
        <p:grpSpPr>
          <a:xfrm>
            <a:off x="1558368" y="3837161"/>
            <a:ext cx="1097248" cy="509446"/>
            <a:chOff x="2104475" y="2236113"/>
            <a:chExt cx="1517642" cy="7991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666DA98-AB77-4218-9FF1-B2A1DF04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13CE7-AB97-4D19-B994-0A1AE616916C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8F63301-3D0F-43DF-80E8-4671C7710EC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167" y="4871207"/>
            <a:ext cx="530992" cy="78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968B3E-3502-41C0-816E-D138EDAFD9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6264" y="4871207"/>
            <a:ext cx="495024" cy="782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01C80-8190-4B32-A019-3051DE5A06E0}"/>
              </a:ext>
            </a:extLst>
          </p:cNvPr>
          <p:cNvSpPr txBox="1"/>
          <p:nvPr/>
        </p:nvSpPr>
        <p:spPr>
          <a:xfrm>
            <a:off x="1927407" y="1488622"/>
            <a:ext cx="6399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u="sng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관제센터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9AC78-62C5-47ED-8C4D-DC19E232FB68}"/>
              </a:ext>
            </a:extLst>
          </p:cNvPr>
          <p:cNvSpPr txBox="1"/>
          <p:nvPr/>
        </p:nvSpPr>
        <p:spPr>
          <a:xfrm>
            <a:off x="1504126" y="5653421"/>
            <a:ext cx="6399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관제서버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23B2E-38E8-48E3-8957-DCBAEA0C4C6B}"/>
              </a:ext>
            </a:extLst>
          </p:cNvPr>
          <p:cNvSpPr txBox="1"/>
          <p:nvPr/>
        </p:nvSpPr>
        <p:spPr>
          <a:xfrm>
            <a:off x="2273816" y="5664536"/>
            <a:ext cx="58702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서버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AB43454-752F-43AF-BBAC-D6E4533B2163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5400000" flipH="1" flipV="1">
            <a:off x="1716527" y="4480743"/>
            <a:ext cx="524600" cy="256329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8F63242-1336-43D6-9D11-B4AD3A40C47C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2088084" y="4365515"/>
            <a:ext cx="524600" cy="486784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94D4DDB-EC1A-4879-8581-315BA1AA0C52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rot="5400000" flipH="1" flipV="1">
            <a:off x="1874361" y="3458742"/>
            <a:ext cx="611050" cy="1457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>
            <a:extLst>
              <a:ext uri="{FF2B5EF4-FFF2-40B4-BE49-F238E27FC236}">
                <a16:creationId xmlns:a16="http://schemas.microsoft.com/office/drawing/2014/main" id="{2157C7BC-1B5C-4956-A854-8B83A0DA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95779" y="3111420"/>
            <a:ext cx="457472" cy="51188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F3CC4D4A-31F4-4926-9BAD-A0F1066B88AD}"/>
              </a:ext>
            </a:extLst>
          </p:cNvPr>
          <p:cNvSpPr/>
          <p:nvPr/>
        </p:nvSpPr>
        <p:spPr>
          <a:xfrm>
            <a:off x="8103312" y="1310054"/>
            <a:ext cx="2974996" cy="252710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3EB73AB-4076-417E-B05E-B484DC56C3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3467" y="3147591"/>
            <a:ext cx="672636" cy="469622"/>
          </a:xfrm>
          <a:prstGeom prst="rect">
            <a:avLst/>
          </a:prstGeom>
        </p:spPr>
      </p:pic>
      <p:grpSp>
        <p:nvGrpSpPr>
          <p:cNvPr id="5" name="그룹 29">
            <a:extLst>
              <a:ext uri="{FF2B5EF4-FFF2-40B4-BE49-F238E27FC236}">
                <a16:creationId xmlns:a16="http://schemas.microsoft.com/office/drawing/2014/main" id="{B134482F-3E82-4193-8C0F-880B7508EE7C}"/>
              </a:ext>
            </a:extLst>
          </p:cNvPr>
          <p:cNvGrpSpPr/>
          <p:nvPr/>
        </p:nvGrpSpPr>
        <p:grpSpPr>
          <a:xfrm>
            <a:off x="10619204" y="2431238"/>
            <a:ext cx="307360" cy="754011"/>
            <a:chOff x="8000410" y="4202353"/>
            <a:chExt cx="307360" cy="75401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0B92C0-42C0-4093-B1F7-29CAA8FA8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0962" y="4449162"/>
              <a:ext cx="246808" cy="507202"/>
            </a:xfrm>
            <a:prstGeom prst="rect">
              <a:avLst/>
            </a:prstGeom>
            <a:ln w="28575">
              <a:solidFill>
                <a:srgbClr val="66CCFF"/>
              </a:solidFill>
            </a:ln>
          </p:spPr>
        </p:pic>
        <p:pic>
          <p:nvPicPr>
            <p:cNvPr id="33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A4A8A5D0-D9B1-47EA-B79C-093B6B2BB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000410" y="4202353"/>
              <a:ext cx="216024" cy="206771"/>
            </a:xfrm>
            <a:prstGeom prst="rect">
              <a:avLst/>
            </a:prstGeom>
            <a:noFill/>
          </p:spPr>
        </p:pic>
      </p:grpSp>
      <p:cxnSp>
        <p:nvCxnSpPr>
          <p:cNvPr id="38" name="꺾인 연결선 71">
            <a:extLst>
              <a:ext uri="{FF2B5EF4-FFF2-40B4-BE49-F238E27FC236}">
                <a16:creationId xmlns:a16="http://schemas.microsoft.com/office/drawing/2014/main" id="{28A4A70C-34F1-4A63-8CA4-3AAAE0BDD6C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7364876" y="2745266"/>
            <a:ext cx="597002" cy="43991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A41F33C-0A09-442A-A756-3FADBE76E7EE}"/>
              </a:ext>
            </a:extLst>
          </p:cNvPr>
          <p:cNvSpPr txBox="1"/>
          <p:nvPr/>
        </p:nvSpPr>
        <p:spPr>
          <a:xfrm>
            <a:off x="4964860" y="2985123"/>
            <a:ext cx="24000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TVFi</a:t>
            </a:r>
            <a:r>
              <a:rPr lang="en-US" altLang="ko-KR" sz="1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: </a:t>
            </a:r>
            <a:r>
              <a:rPr lang="ko-KR" altLang="en-US" sz="1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설치비 없음</a:t>
            </a:r>
            <a:r>
              <a:rPr lang="en-US" altLang="ko-KR" sz="1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데이터 비용 무료</a:t>
            </a:r>
            <a:endParaRPr lang="en-US" altLang="ko-KR" sz="1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10Km, 200Mbps (10-Channel)</a:t>
            </a:r>
            <a:endParaRPr lang="ko-KR" altLang="en-US" sz="1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9E9BAA3-CC85-4E71-BC41-44BD16E1950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8696" y="2285738"/>
            <a:ext cx="361047" cy="92389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174EE44-A40D-41CB-B199-2059AAAB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66497" y="2728783"/>
            <a:ext cx="361047" cy="30163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42" name="꺾인 연결선 71">
            <a:extLst>
              <a:ext uri="{FF2B5EF4-FFF2-40B4-BE49-F238E27FC236}">
                <a16:creationId xmlns:a16="http://schemas.microsoft.com/office/drawing/2014/main" id="{94060027-94FE-4578-BD7D-27FB77EB40BA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4319743" y="2747685"/>
            <a:ext cx="645117" cy="43749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623A19EB-7C79-431E-B5BF-8954318EF4A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1878" y="2456729"/>
            <a:ext cx="361047" cy="57707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5F2408D-3081-430D-AB67-BEA1E9F87417}"/>
              </a:ext>
            </a:extLst>
          </p:cNvPr>
          <p:cNvCxnSpPr>
            <a:cxnSpLocks/>
            <a:stCxn id="29" idx="0"/>
            <a:endCxn id="41" idx="3"/>
          </p:cNvCxnSpPr>
          <p:nvPr/>
        </p:nvCxnSpPr>
        <p:spPr>
          <a:xfrm rot="16200000" flipV="1">
            <a:off x="8764670" y="2842475"/>
            <a:ext cx="267991" cy="34224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6878FE5-7F1C-4A9D-A85A-A9C38650698B}"/>
              </a:ext>
            </a:extLst>
          </p:cNvPr>
          <p:cNvCxnSpPr>
            <a:cxnSpLocks/>
            <a:stCxn id="26" idx="0"/>
            <a:endCxn id="41" idx="3"/>
          </p:cNvCxnSpPr>
          <p:nvPr/>
        </p:nvCxnSpPr>
        <p:spPr>
          <a:xfrm rot="16200000" flipV="1">
            <a:off x="9110120" y="2497024"/>
            <a:ext cx="231820" cy="9969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F7A06C1-A38F-454F-9756-39E954088DEF}"/>
              </a:ext>
            </a:extLst>
          </p:cNvPr>
          <p:cNvCxnSpPr>
            <a:cxnSpLocks/>
            <a:stCxn id="9" idx="3"/>
            <a:endCxn id="40" idx="2"/>
          </p:cNvCxnSpPr>
          <p:nvPr/>
        </p:nvCxnSpPr>
        <p:spPr>
          <a:xfrm flipV="1">
            <a:off x="2655616" y="3209632"/>
            <a:ext cx="1483604" cy="882252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97FFA67B-D5AA-4702-9384-2D12191316D3}"/>
              </a:ext>
            </a:extLst>
          </p:cNvPr>
          <p:cNvSpPr/>
          <p:nvPr/>
        </p:nvSpPr>
        <p:spPr>
          <a:xfrm>
            <a:off x="8141337" y="4018086"/>
            <a:ext cx="3060063" cy="252375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1" name="Picture 7">
            <a:extLst>
              <a:ext uri="{FF2B5EF4-FFF2-40B4-BE49-F238E27FC236}">
                <a16:creationId xmlns:a16="http://schemas.microsoft.com/office/drawing/2014/main" id="{68F5D793-78E4-4358-AE97-A08413C3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37375" y="5813030"/>
            <a:ext cx="457472" cy="511885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C84C7C2-2E19-4932-A34E-0E24F8CADF0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75063" y="5849201"/>
            <a:ext cx="672636" cy="469622"/>
          </a:xfrm>
          <a:prstGeom prst="rect">
            <a:avLst/>
          </a:prstGeom>
        </p:spPr>
      </p:pic>
      <p:grpSp>
        <p:nvGrpSpPr>
          <p:cNvPr id="6" name="그룹 29">
            <a:extLst>
              <a:ext uri="{FF2B5EF4-FFF2-40B4-BE49-F238E27FC236}">
                <a16:creationId xmlns:a16="http://schemas.microsoft.com/office/drawing/2014/main" id="{C871E0C0-C8C4-4B0F-8C5B-2F024926AE13}"/>
              </a:ext>
            </a:extLst>
          </p:cNvPr>
          <p:cNvGrpSpPr/>
          <p:nvPr/>
        </p:nvGrpSpPr>
        <p:grpSpPr>
          <a:xfrm>
            <a:off x="10543215" y="5343864"/>
            <a:ext cx="307360" cy="754011"/>
            <a:chOff x="8000410" y="4202353"/>
            <a:chExt cx="307360" cy="75401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210582-D9E5-4B9E-AF8F-89386DB8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0962" y="4449162"/>
              <a:ext cx="246808" cy="507202"/>
            </a:xfrm>
            <a:prstGeom prst="rect">
              <a:avLst/>
            </a:prstGeom>
            <a:ln w="28575">
              <a:solidFill>
                <a:srgbClr val="66CCFF"/>
              </a:solidFill>
            </a:ln>
          </p:spPr>
        </p:pic>
        <p:pic>
          <p:nvPicPr>
            <p:cNvPr id="65" name="Picture 3" descr="D:\00. Data\04. Project_MDST\016. BOT600\WiFi_iCON.png">
              <a:extLst>
                <a:ext uri="{FF2B5EF4-FFF2-40B4-BE49-F238E27FC236}">
                  <a16:creationId xmlns:a16="http://schemas.microsoft.com/office/drawing/2014/main" id="{84208686-C2D9-4AD8-ADC4-85B8FC08B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000410" y="4202353"/>
              <a:ext cx="216024" cy="206771"/>
            </a:xfrm>
            <a:prstGeom prst="rect">
              <a:avLst/>
            </a:prstGeom>
            <a:noFill/>
          </p:spPr>
        </p:pic>
      </p:grpSp>
      <p:pic>
        <p:nvPicPr>
          <p:cNvPr id="69" name="Picture 3" descr="D:\00. Data\04. Project_MDST\016. BOT600\WiFi_iCON.png">
            <a:extLst>
              <a:ext uri="{FF2B5EF4-FFF2-40B4-BE49-F238E27FC236}">
                <a16:creationId xmlns:a16="http://schemas.microsoft.com/office/drawing/2014/main" id="{51BA11AA-551C-43F0-B187-A2A07E68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61128" y="5189782"/>
            <a:ext cx="216024" cy="206771"/>
          </a:xfrm>
          <a:prstGeom prst="rect">
            <a:avLst/>
          </a:prstGeom>
          <a:noFill/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956D337B-9B20-4A2D-97BE-9BFC0580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08093" y="5430393"/>
            <a:ext cx="361047" cy="30163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6D86638-4E82-444C-9005-3CE032D8A365}"/>
              </a:ext>
            </a:extLst>
          </p:cNvPr>
          <p:cNvCxnSpPr>
            <a:cxnSpLocks/>
            <a:stCxn id="61" idx="0"/>
            <a:endCxn id="70" idx="3"/>
          </p:cNvCxnSpPr>
          <p:nvPr/>
        </p:nvCxnSpPr>
        <p:spPr>
          <a:xfrm rot="16200000" flipV="1">
            <a:off x="9051716" y="5198634"/>
            <a:ext cx="231820" cy="9969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2F19E06-B441-49EC-9977-096EB8CE7AC2}"/>
              </a:ext>
            </a:extLst>
          </p:cNvPr>
          <p:cNvCxnSpPr>
            <a:cxnSpLocks/>
            <a:stCxn id="9" idx="3"/>
            <a:endCxn id="78" idx="1"/>
          </p:cNvCxnSpPr>
          <p:nvPr/>
        </p:nvCxnSpPr>
        <p:spPr>
          <a:xfrm>
            <a:off x="2655616" y="4091884"/>
            <a:ext cx="2967209" cy="105264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5A00E957-3D4B-47C0-912E-2DB71C128C80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22825" y="4944468"/>
            <a:ext cx="473175" cy="4001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342FF33-AF5F-4945-8E47-0BC8DCD4B355}"/>
              </a:ext>
            </a:extLst>
          </p:cNvPr>
          <p:cNvCxnSpPr>
            <a:cxnSpLocks/>
            <a:stCxn id="78" idx="3"/>
            <a:endCxn id="70" idx="1"/>
          </p:cNvCxnSpPr>
          <p:nvPr/>
        </p:nvCxnSpPr>
        <p:spPr>
          <a:xfrm>
            <a:off x="6096000" y="5144524"/>
            <a:ext cx="2212093" cy="43668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94B57D54-45A2-4547-9B44-55668B48567B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599" y="4943750"/>
            <a:ext cx="696046" cy="646831"/>
          </a:xfrm>
          <a:prstGeom prst="rect">
            <a:avLst/>
          </a:prstGeom>
        </p:spPr>
      </p:pic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702E74D0-6EAA-4AA1-8AB6-3197F3BE28B8}"/>
              </a:ext>
            </a:extLst>
          </p:cNvPr>
          <p:cNvCxnSpPr>
            <a:cxnSpLocks/>
            <a:stCxn id="94" idx="0"/>
            <a:endCxn id="9" idx="2"/>
          </p:cNvCxnSpPr>
          <p:nvPr/>
        </p:nvCxnSpPr>
        <p:spPr>
          <a:xfrm rot="5400000" flipH="1" flipV="1">
            <a:off x="1231736" y="4068494"/>
            <a:ext cx="597143" cy="1153370"/>
          </a:xfrm>
          <a:prstGeom prst="bentConnector3">
            <a:avLst>
              <a:gd name="adj1" fmla="val 55947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9CF24-A5C5-484F-81A3-42E503F115F6}"/>
              </a:ext>
            </a:extLst>
          </p:cNvPr>
          <p:cNvSpPr txBox="1"/>
          <p:nvPr/>
        </p:nvSpPr>
        <p:spPr>
          <a:xfrm>
            <a:off x="664160" y="5653421"/>
            <a:ext cx="6399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보안서버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78" y="1710209"/>
            <a:ext cx="275815" cy="48959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24" y="1704348"/>
            <a:ext cx="275815" cy="48959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77" y="1698487"/>
            <a:ext cx="275815" cy="48959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401" y="4394793"/>
            <a:ext cx="275815" cy="48959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47" y="4388932"/>
            <a:ext cx="275815" cy="48959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F9DE07B9-C6C1-4149-88E8-FB97108D1D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00" y="4383071"/>
            <a:ext cx="275815" cy="489596"/>
          </a:xfrm>
          <a:prstGeom prst="rect">
            <a:avLst/>
          </a:prstGeom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484380C2-4A19-4B52-867E-B945809D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9252268">
            <a:off x="9370628" y="2126399"/>
            <a:ext cx="617443" cy="3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0401821-6790-4247-8712-E2D95FE9910D}"/>
              </a:ext>
            </a:extLst>
          </p:cNvPr>
          <p:cNvSpPr txBox="1"/>
          <p:nvPr/>
        </p:nvSpPr>
        <p:spPr>
          <a:xfrm rot="19685449">
            <a:off x="9328580" y="2355016"/>
            <a:ext cx="9305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BoT</a:t>
            </a:r>
            <a:r>
              <a:rPr lang="en-US" altLang="ko-KR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통신</a:t>
            </a:r>
            <a:r>
              <a:rPr lang="en-US" altLang="ko-KR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(~5Km)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083961" y="2286734"/>
            <a:ext cx="343958" cy="45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484380C2-4A19-4B52-867E-B945809D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9252268">
            <a:off x="9338391" y="4802191"/>
            <a:ext cx="617443" cy="31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051724" y="4962526"/>
            <a:ext cx="343958" cy="45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0401821-6790-4247-8712-E2D95FE9910D}"/>
              </a:ext>
            </a:extLst>
          </p:cNvPr>
          <p:cNvSpPr txBox="1"/>
          <p:nvPr/>
        </p:nvSpPr>
        <p:spPr>
          <a:xfrm rot="19685449">
            <a:off x="9278756" y="5065977"/>
            <a:ext cx="9305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BoT</a:t>
            </a:r>
            <a:r>
              <a:rPr lang="en-US" altLang="ko-KR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통신</a:t>
            </a:r>
            <a:r>
              <a:rPr lang="en-US" altLang="ko-KR" sz="8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(~5Km)</a:t>
            </a:r>
          </a:p>
        </p:txBody>
      </p:sp>
      <p:pic>
        <p:nvPicPr>
          <p:cNvPr id="99" name="Picture 3" descr="D:\00. Data\04. Project_MDST\016. BOT600\WiFi_iCON.png">
            <a:extLst>
              <a:ext uri="{FF2B5EF4-FFF2-40B4-BE49-F238E27FC236}">
                <a16:creationId xmlns:a16="http://schemas.microsoft.com/office/drawing/2014/main" id="{51BA11AA-551C-43F0-B187-A2A07E68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15750" y="4691552"/>
            <a:ext cx="216024" cy="206771"/>
          </a:xfrm>
          <a:prstGeom prst="rect">
            <a:avLst/>
          </a:prstGeom>
          <a:noFill/>
        </p:spPr>
      </p:pic>
      <p:pic>
        <p:nvPicPr>
          <p:cNvPr id="100" name="Picture 3" descr="D:\00. Data\04. Project_MDST\016. BOT600\WiFi_iCON.png">
            <a:extLst>
              <a:ext uri="{FF2B5EF4-FFF2-40B4-BE49-F238E27FC236}">
                <a16:creationId xmlns:a16="http://schemas.microsoft.com/office/drawing/2014/main" id="{51BA11AA-551C-43F0-B187-A2A07E68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53850" y="2065583"/>
            <a:ext cx="216024" cy="206771"/>
          </a:xfrm>
          <a:prstGeom prst="rect">
            <a:avLst/>
          </a:prstGeom>
          <a:noFill/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E923B2E-38E8-48E3-8957-DCBAEA0C4C6B}"/>
              </a:ext>
            </a:extLst>
          </p:cNvPr>
          <p:cNvSpPr txBox="1"/>
          <p:nvPr/>
        </p:nvSpPr>
        <p:spPr>
          <a:xfrm>
            <a:off x="4518785" y="5289397"/>
            <a:ext cx="289855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TELCO</a:t>
            </a:r>
          </a:p>
          <a:p>
            <a:r>
              <a:rPr lang="ko-KR" altLang="en-US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통신선로</a:t>
            </a:r>
            <a:r>
              <a:rPr lang="en-US" altLang="ko-KR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설치비용 </a:t>
            </a:r>
            <a:r>
              <a:rPr lang="en-US" altLang="ko-KR" sz="11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100" b="1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USD30,000~USD100,000</a:t>
            </a:r>
            <a:endParaRPr lang="ko-KR" altLang="en-US" sz="1100" b="1" dirty="0">
              <a:solidFill>
                <a:srgbClr val="C0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4" name="Picture 3">
            <a:extLst>
              <a:ext uri="{FF2B5EF4-FFF2-40B4-BE49-F238E27FC236}">
                <a16:creationId xmlns:a16="http://schemas.microsoft.com/office/drawing/2014/main" id="{F6E80A46-A105-4F00-AC69-920FD065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10436" y="3681568"/>
            <a:ext cx="368238" cy="72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6" name="연결선: 꺾임 94">
            <a:extLst>
              <a:ext uri="{FF2B5EF4-FFF2-40B4-BE49-F238E27FC236}">
                <a16:creationId xmlns:a16="http://schemas.microsoft.com/office/drawing/2014/main" id="{702E74D0-6EAA-4AA1-8AB6-3197F3BE28B8}"/>
              </a:ext>
            </a:extLst>
          </p:cNvPr>
          <p:cNvCxnSpPr>
            <a:cxnSpLocks/>
            <a:stCxn id="74" idx="3"/>
            <a:endCxn id="9" idx="1"/>
          </p:cNvCxnSpPr>
          <p:nvPr/>
        </p:nvCxnSpPr>
        <p:spPr>
          <a:xfrm>
            <a:off x="1178674" y="4043129"/>
            <a:ext cx="379694" cy="4875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47">
            <a:extLst>
              <a:ext uri="{FF2B5EF4-FFF2-40B4-BE49-F238E27FC236}">
                <a16:creationId xmlns:a16="http://schemas.microsoft.com/office/drawing/2014/main" id="{85F2408D-3081-430D-AB67-BEA1E9F87417}"/>
              </a:ext>
            </a:extLst>
          </p:cNvPr>
          <p:cNvCxnSpPr>
            <a:cxnSpLocks/>
            <a:stCxn id="62" idx="0"/>
            <a:endCxn id="70" idx="3"/>
          </p:cNvCxnSpPr>
          <p:nvPr/>
        </p:nvCxnSpPr>
        <p:spPr>
          <a:xfrm rot="16200000" flipV="1">
            <a:off x="8706266" y="5544085"/>
            <a:ext cx="267991" cy="34224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9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자유형 182"/>
          <p:cNvSpPr/>
          <p:nvPr/>
        </p:nvSpPr>
        <p:spPr>
          <a:xfrm>
            <a:off x="7153275" y="5649913"/>
            <a:ext cx="1384300" cy="250825"/>
          </a:xfrm>
          <a:custGeom>
            <a:avLst/>
            <a:gdLst>
              <a:gd name="connsiteX0" fmla="*/ 0 w 1384300"/>
              <a:gd name="connsiteY0" fmla="*/ 115887 h 250825"/>
              <a:gd name="connsiteX1" fmla="*/ 377825 w 1384300"/>
              <a:gd name="connsiteY1" fmla="*/ 1587 h 250825"/>
              <a:gd name="connsiteX2" fmla="*/ 768350 w 1384300"/>
              <a:gd name="connsiteY2" fmla="*/ 125412 h 250825"/>
              <a:gd name="connsiteX3" fmla="*/ 1187450 w 1384300"/>
              <a:gd name="connsiteY3" fmla="*/ 246062 h 250825"/>
              <a:gd name="connsiteX4" fmla="*/ 1384300 w 1384300"/>
              <a:gd name="connsiteY4" fmla="*/ 153987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300" h="250825">
                <a:moveTo>
                  <a:pt x="0" y="115887"/>
                </a:moveTo>
                <a:cubicBezTo>
                  <a:pt x="124883" y="57943"/>
                  <a:pt x="249767" y="0"/>
                  <a:pt x="377825" y="1587"/>
                </a:cubicBezTo>
                <a:cubicBezTo>
                  <a:pt x="505883" y="3174"/>
                  <a:pt x="633413" y="84666"/>
                  <a:pt x="768350" y="125412"/>
                </a:cubicBezTo>
                <a:cubicBezTo>
                  <a:pt x="903287" y="166158"/>
                  <a:pt x="1084792" y="241300"/>
                  <a:pt x="1187450" y="246062"/>
                </a:cubicBezTo>
                <a:cubicBezTo>
                  <a:pt x="1290108" y="250825"/>
                  <a:pt x="1337204" y="202406"/>
                  <a:pt x="1384300" y="153987"/>
                </a:cubicBezTo>
              </a:path>
            </a:pathLst>
          </a:cu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F/W Download (Flasher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569" y="1712595"/>
            <a:ext cx="3253454" cy="240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8427720" y="182499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 :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(TTL)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482840" y="214503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37" name="직선 화살표 연결선 36"/>
          <p:cNvCxnSpPr>
            <a:stCxn id="34" idx="1"/>
            <a:endCxn id="35" idx="6"/>
          </p:cNvCxnSpPr>
          <p:nvPr/>
        </p:nvCxnSpPr>
        <p:spPr>
          <a:xfrm rot="10800000" flipV="1">
            <a:off x="7680960" y="1955794"/>
            <a:ext cx="746760" cy="3073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427720" y="2091690"/>
            <a:ext cx="896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#3 : BOOT0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482840" y="241173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40" name="직선 화살표 연결선 39"/>
          <p:cNvCxnSpPr>
            <a:stCxn id="38" idx="1"/>
            <a:endCxn id="39" idx="6"/>
          </p:cNvCxnSpPr>
          <p:nvPr/>
        </p:nvCxnSpPr>
        <p:spPr>
          <a:xfrm rot="10800000" flipV="1">
            <a:off x="7680960" y="2218648"/>
            <a:ext cx="746760" cy="311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50580" y="232791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#5 : RST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05700" y="264795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43" name="직선 화살표 연결선 42"/>
          <p:cNvCxnSpPr>
            <a:stCxn id="41" idx="1"/>
            <a:endCxn id="42" idx="6"/>
          </p:cNvCxnSpPr>
          <p:nvPr/>
        </p:nvCxnSpPr>
        <p:spPr>
          <a:xfrm rot="10800000" flipV="1">
            <a:off x="7703820" y="2454868"/>
            <a:ext cx="746760" cy="311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81700" y="1893570"/>
            <a:ext cx="73770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3.3V : #2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46" name="직선 화살표 연결선 45"/>
          <p:cNvCxnSpPr>
            <a:stCxn id="44" idx="3"/>
            <a:endCxn id="56" idx="2"/>
          </p:cNvCxnSpPr>
          <p:nvPr/>
        </p:nvCxnSpPr>
        <p:spPr>
          <a:xfrm>
            <a:off x="6719402" y="2020528"/>
            <a:ext cx="496738" cy="227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45480" y="2152650"/>
            <a:ext cx="98616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 (TTL) : #4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49" name="직선 화살표 연결선 48"/>
          <p:cNvCxnSpPr>
            <a:stCxn id="47" idx="3"/>
            <a:endCxn id="57" idx="2"/>
          </p:cNvCxnSpPr>
          <p:nvPr/>
        </p:nvCxnSpPr>
        <p:spPr>
          <a:xfrm>
            <a:off x="6731647" y="2279608"/>
            <a:ext cx="484493" cy="2349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89320" y="2404110"/>
            <a:ext cx="75212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GND : #6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52" name="직선 화살표 연결선 51"/>
          <p:cNvCxnSpPr>
            <a:stCxn id="50" idx="3"/>
            <a:endCxn id="58" idx="2"/>
          </p:cNvCxnSpPr>
          <p:nvPr/>
        </p:nvCxnSpPr>
        <p:spPr>
          <a:xfrm>
            <a:off x="6741449" y="2531068"/>
            <a:ext cx="497551" cy="219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216140" y="212979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216140" y="239649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239000" y="2632710"/>
            <a:ext cx="198120" cy="23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042" y="1666875"/>
            <a:ext cx="3120799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14535" y="1775460"/>
            <a:ext cx="1917383" cy="255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직사각형 66"/>
          <p:cNvSpPr/>
          <p:nvPr/>
        </p:nvSpPr>
        <p:spPr>
          <a:xfrm>
            <a:off x="10955655" y="3448050"/>
            <a:ext cx="198120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67" idx="1"/>
          </p:cNvCxnSpPr>
          <p:nvPr/>
        </p:nvCxnSpPr>
        <p:spPr>
          <a:xfrm rot="10800000">
            <a:off x="7972425" y="2876550"/>
            <a:ext cx="2983230" cy="7200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9700" y="4429125"/>
            <a:ext cx="3085415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TextBox 69"/>
          <p:cNvSpPr txBox="1"/>
          <p:nvPr/>
        </p:nvSpPr>
        <p:spPr>
          <a:xfrm>
            <a:off x="4353401" y="5011103"/>
            <a:ext cx="986167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 : Rx (TTL)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241040" y="5238749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72" name="직선 화살표 연결선 71"/>
          <p:cNvCxnSpPr>
            <a:stCxn id="70" idx="1"/>
            <a:endCxn id="71" idx="6"/>
          </p:cNvCxnSpPr>
          <p:nvPr/>
        </p:nvCxnSpPr>
        <p:spPr>
          <a:xfrm rot="10800000" flipV="1">
            <a:off x="3390901" y="5138061"/>
            <a:ext cx="962501" cy="178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3063240" y="5257799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82265" y="5274468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703672" y="5281612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506028" y="5286374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527459" y="5455443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715578" y="5448299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877503" y="5448299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51334" y="5445918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3229928" y="5448299"/>
            <a:ext cx="149860" cy="15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24739" y="4722971"/>
            <a:ext cx="89639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#3 : BOOT0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93545" y="4727734"/>
            <a:ext cx="934871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#7 : Rx(232)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679383" y="4739639"/>
            <a:ext cx="822661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#5 : NRST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88" name="직선 화살표 연결선 87"/>
          <p:cNvCxnSpPr>
            <a:stCxn id="85" idx="2"/>
            <a:endCxn id="75" idx="0"/>
          </p:cNvCxnSpPr>
          <p:nvPr/>
        </p:nvCxnSpPr>
        <p:spPr>
          <a:xfrm rot="5400000">
            <a:off x="3465099" y="4649959"/>
            <a:ext cx="280912" cy="9347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7" idx="2"/>
            <a:endCxn id="77" idx="0"/>
          </p:cNvCxnSpPr>
          <p:nvPr/>
        </p:nvCxnSpPr>
        <p:spPr>
          <a:xfrm rot="5400000">
            <a:off x="2883499" y="5067252"/>
            <a:ext cx="280913" cy="133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6" idx="2"/>
            <a:endCxn id="78" idx="1"/>
          </p:cNvCxnSpPr>
          <p:nvPr/>
        </p:nvCxnSpPr>
        <p:spPr>
          <a:xfrm rot="16200000" flipH="1">
            <a:off x="2281928" y="4860703"/>
            <a:ext cx="322745" cy="564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64883" y="4987290"/>
            <a:ext cx="920445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#9 :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(232)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02" name="직선 화살표 연결선 101"/>
          <p:cNvCxnSpPr>
            <a:stCxn id="101" idx="3"/>
            <a:endCxn id="79" idx="2"/>
          </p:cNvCxnSpPr>
          <p:nvPr/>
        </p:nvCxnSpPr>
        <p:spPr>
          <a:xfrm>
            <a:off x="1885328" y="5114248"/>
            <a:ext cx="620700" cy="249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224439" y="5796915"/>
            <a:ext cx="970137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#10 : BOOT1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019777" y="6089809"/>
            <a:ext cx="65594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#8 : NC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722246" y="6227921"/>
            <a:ext cx="752129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#6 : GND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017521" y="5925502"/>
            <a:ext cx="931665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#4 : 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Tx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(TTL)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977165" y="5727858"/>
            <a:ext cx="1071127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 : VCC(3.3V)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10" name="직선 화살표 연결선 109"/>
          <p:cNvCxnSpPr>
            <a:stCxn id="109" idx="1"/>
            <a:endCxn id="84" idx="6"/>
          </p:cNvCxnSpPr>
          <p:nvPr/>
        </p:nvCxnSpPr>
        <p:spPr>
          <a:xfrm rot="10800000">
            <a:off x="3379789" y="5526088"/>
            <a:ext cx="597377" cy="3287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08" idx="0"/>
          </p:cNvCxnSpPr>
          <p:nvPr/>
        </p:nvCxnSpPr>
        <p:spPr>
          <a:xfrm rot="16200000" flipV="1">
            <a:off x="3147329" y="5589477"/>
            <a:ext cx="343852" cy="328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107" idx="0"/>
            <a:endCxn id="82" idx="4"/>
          </p:cNvCxnSpPr>
          <p:nvPr/>
        </p:nvCxnSpPr>
        <p:spPr>
          <a:xfrm rot="16200000" flipV="1">
            <a:off x="2713349" y="5842959"/>
            <a:ext cx="624047" cy="145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6" idx="0"/>
            <a:endCxn id="81" idx="4"/>
          </p:cNvCxnSpPr>
          <p:nvPr/>
        </p:nvCxnSpPr>
        <p:spPr>
          <a:xfrm rot="5400000" flipH="1" flipV="1">
            <a:off x="2326163" y="5625464"/>
            <a:ext cx="485935" cy="4427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05" idx="0"/>
            <a:endCxn id="80" idx="3"/>
          </p:cNvCxnSpPr>
          <p:nvPr/>
        </p:nvCxnSpPr>
        <p:spPr>
          <a:xfrm rot="5400000" flipH="1" flipV="1">
            <a:off x="2025117" y="5272626"/>
            <a:ext cx="208680" cy="839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6301740" y="5547360"/>
            <a:ext cx="851535" cy="41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6682264" y="5966460"/>
            <a:ext cx="121920" cy="114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6285865" y="4680585"/>
            <a:ext cx="851535" cy="41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6666389" y="4594860"/>
            <a:ext cx="12192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6360158" y="4921111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6519701" y="4921111"/>
            <a:ext cx="10668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6669721" y="4921111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6817358" y="4921111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/>
          <p:cNvSpPr/>
          <p:nvPr/>
        </p:nvSpPr>
        <p:spPr>
          <a:xfrm>
            <a:off x="6967376" y="492349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/>
          <p:cNvSpPr/>
          <p:nvPr/>
        </p:nvSpPr>
        <p:spPr>
          <a:xfrm>
            <a:off x="6357779" y="474964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6517322" y="474964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6667342" y="474964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6814979" y="474964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6964997" y="4752023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7052151" y="4706303"/>
            <a:ext cx="279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042501" y="4728528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#9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#10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569551" y="4484053"/>
            <a:ext cx="936475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IAP (Male of Flasher)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974369" y="56108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6826732" y="56108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6669569" y="56108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6521932" y="56108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6364769" y="56108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6976766" y="58013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6829129" y="58013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>
            <a:off x="6671966" y="58013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6524329" y="58013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6367166" y="58013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6607651" y="5348447"/>
            <a:ext cx="763351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</a:t>
            </a:r>
            <a:r>
              <a:rPr lang="en-US" altLang="ko-KR" sz="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FeMale</a:t>
            </a:r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케이블</a:t>
            </a:r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536940" y="5572760"/>
            <a:ext cx="851535" cy="41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8917464" y="5991860"/>
            <a:ext cx="121920" cy="114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9209569" y="56362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9061932" y="56362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904769" y="56362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8757132" y="56362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8599969" y="5636234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9211966" y="58267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9064329" y="58267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/>
          <p:cNvSpPr/>
          <p:nvPr/>
        </p:nvSpPr>
        <p:spPr>
          <a:xfrm>
            <a:off x="8907166" y="58267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8759529" y="58267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8602366" y="5826730"/>
            <a:ext cx="93186" cy="97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8842851" y="5373847"/>
            <a:ext cx="763351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</a:t>
            </a:r>
            <a:r>
              <a:rPr lang="en-US" altLang="ko-KR" sz="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FeMale</a:t>
            </a:r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케이블</a:t>
            </a:r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 rot="939419">
            <a:off x="8105766" y="5830889"/>
            <a:ext cx="244475" cy="793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schemeClr val="tx1"/>
                </a:solidFill>
              </a:rPr>
              <a:t>STM32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075955" y="5563551"/>
            <a:ext cx="279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6056789" y="558578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#10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#9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338138" y="5596888"/>
            <a:ext cx="279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299920" y="5600065"/>
            <a:ext cx="32092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#10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#9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810625" y="4725035"/>
            <a:ext cx="517525" cy="41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8860471" y="4965561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9008108" y="4965561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9158126" y="496794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8858092" y="479409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9005729" y="4794092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9155747" y="4796473"/>
            <a:ext cx="10668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TextBox 201"/>
          <p:cNvSpPr txBox="1"/>
          <p:nvPr/>
        </p:nvSpPr>
        <p:spPr>
          <a:xfrm>
            <a:off x="9242901" y="4750753"/>
            <a:ext cx="279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#6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#5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566661" y="4758689"/>
            <a:ext cx="279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#2</a:t>
            </a:r>
          </a:p>
          <a:p>
            <a:pPr algn="ctr"/>
            <a:endParaRPr lang="en-US" altLang="ko-KR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#1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760301" y="4528503"/>
            <a:ext cx="758541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STM32(Male of )</a:t>
            </a:r>
            <a:endParaRPr lang="ko-KR" altLang="en-US" sz="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Flasher  </a:t>
            </a:r>
            <a:r>
              <a:rPr lang="ko-KR" altLang="en-US" dirty="0"/>
              <a:t>옵션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6535" y="1354455"/>
            <a:ext cx="497205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" name="TextBox 116"/>
          <p:cNvSpPr txBox="1"/>
          <p:nvPr/>
        </p:nvSpPr>
        <p:spPr>
          <a:xfrm>
            <a:off x="1704023" y="1786890"/>
            <a:ext cx="1056700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STM32F407xE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18" name="직선 화살표 연결선 117"/>
          <p:cNvCxnSpPr>
            <a:stCxn id="117" idx="3"/>
          </p:cNvCxnSpPr>
          <p:nvPr/>
        </p:nvCxnSpPr>
        <p:spPr>
          <a:xfrm>
            <a:off x="2760723" y="1913848"/>
            <a:ext cx="1003557" cy="2959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490663" y="2282190"/>
            <a:ext cx="627095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115200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23" name="직선 화살표 연결선 122"/>
          <p:cNvCxnSpPr>
            <a:stCxn id="121" idx="3"/>
          </p:cNvCxnSpPr>
          <p:nvPr/>
        </p:nvCxnSpPr>
        <p:spPr>
          <a:xfrm>
            <a:off x="2117758" y="2409148"/>
            <a:ext cx="1638902" cy="444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830503" y="2663190"/>
            <a:ext cx="663964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BOT580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26" name="직선 화살표 연결선 125"/>
          <p:cNvCxnSpPr>
            <a:stCxn id="125" idx="1"/>
          </p:cNvCxnSpPr>
          <p:nvPr/>
        </p:nvCxnSpPr>
        <p:spPr>
          <a:xfrm rot="10800000">
            <a:off x="5882653" y="2446020"/>
            <a:ext cx="1947851" cy="344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04963" y="2769870"/>
            <a:ext cx="615874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Enable</a:t>
            </a:r>
            <a:endParaRPr lang="ko-KR" altLang="en-US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132" name="직선 화살표 연결선 131"/>
          <p:cNvCxnSpPr>
            <a:stCxn id="131" idx="3"/>
          </p:cNvCxnSpPr>
          <p:nvPr/>
        </p:nvCxnSpPr>
        <p:spPr>
          <a:xfrm>
            <a:off x="2220837" y="2896828"/>
            <a:ext cx="1063383" cy="59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287703" y="3973830"/>
            <a:ext cx="1124026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en-US" altLang="ko-KR" sz="105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SDIO.hex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선택</a:t>
            </a:r>
          </a:p>
        </p:txBody>
      </p:sp>
      <p:cxnSp>
        <p:nvCxnSpPr>
          <p:cNvPr id="135" name="직선 화살표 연결선 134"/>
          <p:cNvCxnSpPr>
            <a:stCxn id="134" idx="1"/>
          </p:cNvCxnSpPr>
          <p:nvPr/>
        </p:nvCxnSpPr>
        <p:spPr>
          <a:xfrm rot="10800000" flipV="1">
            <a:off x="6477093" y="4100788"/>
            <a:ext cx="1810611" cy="2883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9019223" y="4431030"/>
            <a:ext cx="2471737" cy="900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실행 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Flasher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PC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분리한 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Target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보드에 전원을 공급하고</a:t>
            </a:r>
            <a:endParaRPr lang="en-US" altLang="ko-KR" sz="105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Flasher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와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Target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보드를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6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핀으로 연결한 후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Flasher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전면의 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writing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버튼을 눌러 다운로드 한다</a:t>
            </a:r>
            <a:r>
              <a:rPr lang="en-US" altLang="ko-KR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r>
              <a:rPr lang="ko-KR" altLang="en-US" sz="105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</a:p>
        </p:txBody>
      </p:sp>
      <p:cxnSp>
        <p:nvCxnSpPr>
          <p:cNvPr id="138" name="직선 화살표 연결선 137"/>
          <p:cNvCxnSpPr>
            <a:stCxn id="137" idx="1"/>
          </p:cNvCxnSpPr>
          <p:nvPr/>
        </p:nvCxnSpPr>
        <p:spPr>
          <a:xfrm rot="10800000">
            <a:off x="7345793" y="4412033"/>
            <a:ext cx="1673431" cy="4691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유량계 </a:t>
            </a:r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“F”</a:t>
            </a:r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30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2021. 6. 27</a:t>
            </a:r>
          </a:p>
          <a:p>
            <a:pPr algn="ctr"/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이영균대표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그레아랩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V0.3)</a:t>
            </a: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045702" y="3535498"/>
            <a:ext cx="999339" cy="86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Network architecture</a:t>
            </a:r>
            <a:endParaRPr lang="ko-KR" altLang="en-US" dirty="0">
              <a:latin typeface="휴먼둥근헤드라인" pitchFamily="18" charset="-127"/>
              <a:ea typeface="휴먼둥근헤드라인" pitchFamily="18" charset="-127"/>
              <a:cs typeface="Segoe UI Light" panose="020B0502040204020203" pitchFamily="34" charset="0"/>
            </a:endParaRPr>
          </a:p>
        </p:txBody>
      </p:sp>
      <p:sp>
        <p:nvSpPr>
          <p:cNvPr id="50" name="Text Box 6">
            <a:extLst>
              <a:ext uri="{FF2B5EF4-FFF2-40B4-BE49-F238E27FC236}">
                <a16:creationId xmlns:a16="http://schemas.microsoft.com/office/drawing/2014/main" id="{0A1FF6EC-FF22-4D41-82F4-8F0AD21F8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021" y="2631392"/>
            <a:ext cx="2172414" cy="259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lnSpc>
                <a:spcPct val="130000"/>
              </a:lnSpc>
            </a:pPr>
            <a:r>
              <a:rPr lang="en-US" altLang="ko-KR" sz="14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BOT580(</a:t>
            </a:r>
            <a:r>
              <a:rPr lang="ko-KR" altLang="en-US" sz="14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박스</a:t>
            </a:r>
            <a:r>
              <a:rPr lang="en-US" altLang="ko-KR" sz="1400" dirty="0">
                <a:solidFill>
                  <a:srgbClr val="0D0D0D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rPr>
              <a:t>)</a:t>
            </a: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689DA867-D4C7-4847-998D-6D2083FA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554" y="2927979"/>
            <a:ext cx="1670776" cy="2058641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BOT580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7A8753C-F997-46C8-94CB-68CFF5FE7630}"/>
              </a:ext>
            </a:extLst>
          </p:cNvPr>
          <p:cNvSpPr/>
          <p:nvPr/>
        </p:nvSpPr>
        <p:spPr>
          <a:xfrm>
            <a:off x="5126656" y="3857632"/>
            <a:ext cx="258434" cy="2376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07EE51-DC65-43EF-85CC-B9675AFFD7DF}"/>
              </a:ext>
            </a:extLst>
          </p:cNvPr>
          <p:cNvSpPr txBox="1"/>
          <p:nvPr/>
        </p:nvSpPr>
        <p:spPr>
          <a:xfrm>
            <a:off x="5362301" y="33124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안테나</a:t>
            </a:r>
            <a:endParaRPr lang="en-US" altLang="ko-KR" sz="10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970D7D-E0BC-4D8C-A77D-5BA8BA5CE1ED}"/>
              </a:ext>
            </a:extLst>
          </p:cNvPr>
          <p:cNvSpPr/>
          <p:nvPr/>
        </p:nvSpPr>
        <p:spPr>
          <a:xfrm>
            <a:off x="3576289" y="3801105"/>
            <a:ext cx="126731" cy="4185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12D2EC3-EF21-46E9-8F58-78EEB054ED7A}"/>
              </a:ext>
            </a:extLst>
          </p:cNvPr>
          <p:cNvSpPr txBox="1"/>
          <p:nvPr/>
        </p:nvSpPr>
        <p:spPr>
          <a:xfrm>
            <a:off x="5852411" y="3825611"/>
            <a:ext cx="7169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RF447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B134DD-AC13-414F-9456-6E169619EFA8}"/>
              </a:ext>
            </a:extLst>
          </p:cNvPr>
          <p:cNvSpPr/>
          <p:nvPr/>
        </p:nvSpPr>
        <p:spPr>
          <a:xfrm>
            <a:off x="933476" y="3450547"/>
            <a:ext cx="823329" cy="11257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(SIMON)</a:t>
            </a:r>
            <a:endParaRPr lang="ko-KR" altLang="en-US" sz="12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BE003F-E34D-48B4-AC3C-FBD367DC81F4}"/>
              </a:ext>
            </a:extLst>
          </p:cNvPr>
          <p:cNvSpPr txBox="1"/>
          <p:nvPr/>
        </p:nvSpPr>
        <p:spPr>
          <a:xfrm>
            <a:off x="3604672" y="421698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RJ-45</a:t>
            </a:r>
            <a:endParaRPr lang="ko-KR" altLang="en-US" sz="1000" dirty="0"/>
          </a:p>
        </p:txBody>
      </p:sp>
      <p:sp>
        <p:nvSpPr>
          <p:cNvPr id="121" name="Text Box 6">
            <a:extLst>
              <a:ext uri="{FF2B5EF4-FFF2-40B4-BE49-F238E27FC236}">
                <a16:creationId xmlns:a16="http://schemas.microsoft.com/office/drawing/2014/main" id="{60E43201-FC72-4FA0-A8AC-048AF0D68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893" y="3861745"/>
            <a:ext cx="646331" cy="301616"/>
          </a:xfrm>
          <a:prstGeom prst="rect">
            <a:avLst/>
          </a:prstGeom>
          <a:solidFill>
            <a:srgbClr val="CC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 rtl="0">
              <a:defRPr lang="ko-KR"/>
            </a:defPPr>
            <a:lvl1pPr algn="ctr" latinLnBrk="1">
              <a:lnSpc>
                <a:spcPct val="130000"/>
              </a:lnSpc>
              <a:defRPr sz="1000" b="1">
                <a:latin typeface="Arial Unicode MS" pitchFamily="50" charset="-127"/>
                <a:ea typeface="Arial Unicode MS" pitchFamily="50" charset="-127"/>
                <a:cs typeface="Arial Unicode MS" pitchFamily="50" charset="-127"/>
              </a:defRPr>
            </a:lvl1pPr>
          </a:lstStyle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HUB</a:t>
            </a: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5DCCA9B8-4557-496E-A4DA-28AD5108D5F3}"/>
              </a:ext>
            </a:extLst>
          </p:cNvPr>
          <p:cNvCxnSpPr>
            <a:stCxn id="118" idx="3"/>
            <a:endCxn id="121" idx="1"/>
          </p:cNvCxnSpPr>
          <p:nvPr/>
        </p:nvCxnSpPr>
        <p:spPr>
          <a:xfrm flipV="1">
            <a:off x="1756805" y="4012553"/>
            <a:ext cx="604088" cy="85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141E89F8-8A6E-45F2-826C-FB689D9D742B}"/>
              </a:ext>
            </a:extLst>
          </p:cNvPr>
          <p:cNvCxnSpPr>
            <a:cxnSpLocks/>
            <a:stCxn id="77" idx="1"/>
            <a:endCxn id="121" idx="3"/>
          </p:cNvCxnSpPr>
          <p:nvPr/>
        </p:nvCxnSpPr>
        <p:spPr>
          <a:xfrm rot="10800000" flipV="1">
            <a:off x="3007225" y="4010395"/>
            <a:ext cx="569065" cy="215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51">
            <a:extLst>
              <a:ext uri="{FF2B5EF4-FFF2-40B4-BE49-F238E27FC236}">
                <a16:creationId xmlns:a16="http://schemas.microsoft.com/office/drawing/2014/main" id="{D522CCC1-02CC-4D47-8CA4-98633B499DF3}"/>
              </a:ext>
            </a:extLst>
          </p:cNvPr>
          <p:cNvGrpSpPr/>
          <p:nvPr/>
        </p:nvGrpSpPr>
        <p:grpSpPr>
          <a:xfrm>
            <a:off x="795687" y="2317790"/>
            <a:ext cx="1097248" cy="509446"/>
            <a:chOff x="2104475" y="2236113"/>
            <a:chExt cx="1517642" cy="799133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522EA56-5BAC-468E-80ED-30B1B9DC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104475" y="2236113"/>
              <a:ext cx="1517642" cy="799133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4A2E03-18F2-43A4-85D0-782FF40AFD0A}"/>
                </a:ext>
              </a:extLst>
            </p:cNvPr>
            <p:cNvSpPr txBox="1"/>
            <p:nvPr/>
          </p:nvSpPr>
          <p:spPr>
            <a:xfrm>
              <a:off x="2508758" y="2539689"/>
              <a:ext cx="732110" cy="337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7" name="연결선: 꺾임 35">
            <a:extLst>
              <a:ext uri="{FF2B5EF4-FFF2-40B4-BE49-F238E27FC236}">
                <a16:creationId xmlns:a16="http://schemas.microsoft.com/office/drawing/2014/main" id="{D242A244-B3CF-40CE-8A4D-26825132CBE0}"/>
              </a:ext>
            </a:extLst>
          </p:cNvPr>
          <p:cNvCxnSpPr>
            <a:cxnSpLocks/>
            <a:stCxn id="118" idx="0"/>
          </p:cNvCxnSpPr>
          <p:nvPr/>
        </p:nvCxnSpPr>
        <p:spPr>
          <a:xfrm rot="16200000" flipV="1">
            <a:off x="1033071" y="3138477"/>
            <a:ext cx="623311" cy="8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E9E4DBE-95B5-409C-9154-5110567376C2}"/>
              </a:ext>
            </a:extLst>
          </p:cNvPr>
          <p:cNvSpPr txBox="1"/>
          <p:nvPr/>
        </p:nvSpPr>
        <p:spPr>
          <a:xfrm>
            <a:off x="1403469" y="2859422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WAN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52538FB-983A-4F7F-9203-82CA4C977916}"/>
              </a:ext>
            </a:extLst>
          </p:cNvPr>
          <p:cNvSpPr txBox="1"/>
          <p:nvPr/>
        </p:nvSpPr>
        <p:spPr>
          <a:xfrm>
            <a:off x="2212067" y="418673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MODBUS</a:t>
            </a:r>
            <a:r>
              <a:rPr lang="ko-KR" altLang="en-US" sz="1000" dirty="0"/>
              <a:t> </a:t>
            </a:r>
            <a:r>
              <a:rPr lang="en-US" altLang="ko-KR" sz="1000" dirty="0"/>
              <a:t>RTU</a:t>
            </a:r>
          </a:p>
          <a:p>
            <a:r>
              <a:rPr lang="en-US" altLang="ko-KR" sz="1000" dirty="0"/>
              <a:t>VIA TCP</a:t>
            </a:r>
            <a:endParaRPr lang="ko-KR" alt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23925C-6BA6-4098-B2C9-FC50769C3F23}"/>
              </a:ext>
            </a:extLst>
          </p:cNvPr>
          <p:cNvSpPr txBox="1"/>
          <p:nvPr/>
        </p:nvSpPr>
        <p:spPr>
          <a:xfrm>
            <a:off x="578408" y="4576014"/>
            <a:ext cx="15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MODBUS</a:t>
            </a:r>
            <a:r>
              <a:rPr lang="ko-KR" altLang="en-US" sz="1000" dirty="0"/>
              <a:t> </a:t>
            </a:r>
            <a:r>
              <a:rPr lang="en-US" altLang="ko-KR" sz="1000" dirty="0"/>
              <a:t>TCP MASTER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(192.168.0.2)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A05608B-895B-441F-9EBC-E4169C80E672}"/>
              </a:ext>
            </a:extLst>
          </p:cNvPr>
          <p:cNvSpPr txBox="1"/>
          <p:nvPr/>
        </p:nvSpPr>
        <p:spPr>
          <a:xfrm>
            <a:off x="1313875" y="3044602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(211.107.220.164)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23925C-6BA6-4098-B2C9-FC50769C3F23}"/>
              </a:ext>
            </a:extLst>
          </p:cNvPr>
          <p:cNvSpPr txBox="1"/>
          <p:nvPr/>
        </p:nvSpPr>
        <p:spPr>
          <a:xfrm>
            <a:off x="3665416" y="5034524"/>
            <a:ext cx="146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MODBUS</a:t>
            </a:r>
            <a:r>
              <a:rPr lang="ko-KR" altLang="en-US" sz="1000" dirty="0"/>
              <a:t> </a:t>
            </a:r>
            <a:r>
              <a:rPr lang="en-US" altLang="ko-KR" sz="1000" dirty="0"/>
              <a:t>TCP SLAVE</a:t>
            </a: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(192.168.0.3)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252591" y="1210235"/>
            <a:ext cx="4454343" cy="851647"/>
            <a:chOff x="7136051" y="926481"/>
            <a:chExt cx="4454343" cy="974037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8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7691717" y="946663"/>
              <a:ext cx="3898677" cy="828350"/>
              <a:chOff x="7458634" y="1430772"/>
              <a:chExt cx="4131762" cy="83964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1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75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74" idx="1"/>
                <a:endCxn id="119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83" idx="1"/>
                <a:endCxn id="74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92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168" name="그룹 167"/>
          <p:cNvGrpSpPr/>
          <p:nvPr/>
        </p:nvGrpSpPr>
        <p:grpSpPr>
          <a:xfrm>
            <a:off x="7243627" y="1945341"/>
            <a:ext cx="4454343" cy="851647"/>
            <a:chOff x="7136051" y="926481"/>
            <a:chExt cx="4454343" cy="974037"/>
          </a:xfrm>
        </p:grpSpPr>
        <p:pic>
          <p:nvPicPr>
            <p:cNvPr id="16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171" name="그룹 170"/>
            <p:cNvGrpSpPr/>
            <p:nvPr/>
          </p:nvGrpSpPr>
          <p:grpSpPr>
            <a:xfrm>
              <a:off x="7691720" y="946664"/>
              <a:ext cx="3898679" cy="828351"/>
              <a:chOff x="7458634" y="1430772"/>
              <a:chExt cx="4131762" cy="839647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2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173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174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5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176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175" idx="1"/>
                <a:endCxn id="172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178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182" name="그룹 181"/>
          <p:cNvGrpSpPr/>
          <p:nvPr/>
        </p:nvGrpSpPr>
        <p:grpSpPr>
          <a:xfrm>
            <a:off x="7243627" y="2689412"/>
            <a:ext cx="4454343" cy="851647"/>
            <a:chOff x="7136051" y="926481"/>
            <a:chExt cx="4454343" cy="974037"/>
          </a:xfrm>
        </p:grpSpPr>
        <p:pic>
          <p:nvPicPr>
            <p:cNvPr id="18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4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7691720" y="946663"/>
              <a:ext cx="3898679" cy="828351"/>
              <a:chOff x="7458634" y="1430772"/>
              <a:chExt cx="4131762" cy="839647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3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187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188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186" idx="1"/>
                <a:endCxn id="194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9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190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189" idx="1"/>
                <a:endCxn id="186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192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196" name="그룹 195"/>
          <p:cNvGrpSpPr/>
          <p:nvPr/>
        </p:nvGrpSpPr>
        <p:grpSpPr>
          <a:xfrm>
            <a:off x="7234662" y="3424517"/>
            <a:ext cx="4454343" cy="851647"/>
            <a:chOff x="7136051" y="926481"/>
            <a:chExt cx="4454343" cy="974037"/>
          </a:xfrm>
        </p:grpSpPr>
        <p:pic>
          <p:nvPicPr>
            <p:cNvPr id="19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8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199" name="그룹 198"/>
            <p:cNvGrpSpPr/>
            <p:nvPr/>
          </p:nvGrpSpPr>
          <p:grpSpPr>
            <a:xfrm>
              <a:off x="7691720" y="946664"/>
              <a:ext cx="3898679" cy="828351"/>
              <a:chOff x="7458634" y="1430772"/>
              <a:chExt cx="4131762" cy="839647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4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01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202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200" idx="1"/>
                <a:endCxn id="208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3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204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203" idx="1"/>
                <a:endCxn id="200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206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210" name="그룹 209"/>
          <p:cNvGrpSpPr/>
          <p:nvPr/>
        </p:nvGrpSpPr>
        <p:grpSpPr>
          <a:xfrm>
            <a:off x="7225698" y="4159623"/>
            <a:ext cx="4454343" cy="851647"/>
            <a:chOff x="7136051" y="926481"/>
            <a:chExt cx="4454343" cy="974037"/>
          </a:xfrm>
        </p:grpSpPr>
        <p:pic>
          <p:nvPicPr>
            <p:cNvPr id="21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2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7691720" y="946663"/>
              <a:ext cx="3898679" cy="828351"/>
              <a:chOff x="7458634" y="1430772"/>
              <a:chExt cx="4131762" cy="839647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5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15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221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214" idx="1"/>
                <a:endCxn id="230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2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225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222" idx="1"/>
                <a:endCxn id="214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228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7225698" y="4903694"/>
            <a:ext cx="4454343" cy="851647"/>
            <a:chOff x="7136051" y="926481"/>
            <a:chExt cx="4454343" cy="974037"/>
          </a:xfrm>
        </p:grpSpPr>
        <p:pic>
          <p:nvPicPr>
            <p:cNvPr id="23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4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7691720" y="946662"/>
              <a:ext cx="3898679" cy="828351"/>
              <a:chOff x="7458634" y="1430772"/>
              <a:chExt cx="4131762" cy="839647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6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37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238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236" idx="1"/>
                <a:endCxn id="244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9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240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239" idx="1"/>
                <a:endCxn id="236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242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  <p:grpSp>
        <p:nvGrpSpPr>
          <p:cNvPr id="246" name="그룹 245"/>
          <p:cNvGrpSpPr/>
          <p:nvPr/>
        </p:nvGrpSpPr>
        <p:grpSpPr>
          <a:xfrm>
            <a:off x="7216733" y="5638800"/>
            <a:ext cx="4454343" cy="851647"/>
            <a:chOff x="7136051" y="926481"/>
            <a:chExt cx="4454343" cy="974037"/>
          </a:xfrm>
        </p:grpSpPr>
        <p:pic>
          <p:nvPicPr>
            <p:cNvPr id="24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7164163" y="1159209"/>
              <a:ext cx="793374" cy="689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8" name="Text Box 6">
              <a:extLst>
                <a:ext uri="{FF2B5EF4-FFF2-40B4-BE49-F238E27FC236}">
                  <a16:creationId xmlns:a16="http://schemas.microsoft.com/office/drawing/2014/main" id="{21E88017-B8B3-410F-B645-170FD2635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051" y="926481"/>
              <a:ext cx="2172414" cy="259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BOT580(</a:t>
              </a:r>
              <a:r>
                <a:rPr lang="ko-KR" altLang="en-US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박스</a:t>
              </a:r>
              <a:r>
                <a:rPr lang="en-US" altLang="ko-KR" sz="14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)</a:t>
              </a:r>
            </a:p>
          </p:txBody>
        </p:sp>
        <p:grpSp>
          <p:nvGrpSpPr>
            <p:cNvPr id="249" name="그룹 248"/>
            <p:cNvGrpSpPr/>
            <p:nvPr/>
          </p:nvGrpSpPr>
          <p:grpSpPr>
            <a:xfrm>
              <a:off x="7691720" y="946661"/>
              <a:ext cx="3898679" cy="828351"/>
              <a:chOff x="7458634" y="1430772"/>
              <a:chExt cx="4131762" cy="839647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D94F4F9-5ECB-4B88-A5A9-0F923566B22C}"/>
                  </a:ext>
                </a:extLst>
              </p:cNvPr>
              <p:cNvSpPr/>
              <p:nvPr/>
            </p:nvSpPr>
            <p:spPr>
              <a:xfrm>
                <a:off x="9593123" y="1750470"/>
                <a:ext cx="823329" cy="4833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PLC 7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고객회사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51" name="Text Box 6">
                <a:extLst>
                  <a:ext uri="{FF2B5EF4-FFF2-40B4-BE49-F238E27FC236}">
                    <a16:creationId xmlns:a16="http://schemas.microsoft.com/office/drawing/2014/main" id="{E0C64A08-0CD1-4147-830C-B21B598A7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2464" y="1430772"/>
                <a:ext cx="837932" cy="20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1" latinLnBrk="1" hangingPunct="1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0D0D0D"/>
                    </a:solidFill>
                    <a:latin typeface="휴먼모음T" pitchFamily="18" charset="-127"/>
                    <a:ea typeface="휴먼모음T" pitchFamily="18" charset="-127"/>
                    <a:cs typeface="Arial Unicode MS" pitchFamily="50" charset="-127"/>
                  </a:rPr>
                  <a:t>유량계</a:t>
                </a:r>
                <a:endParaRPr lang="en-US" altLang="ko-KR" sz="1100" dirty="0">
                  <a:solidFill>
                    <a:srgbClr val="0D0D0D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endParaRPr>
              </a:p>
            </p:txBody>
          </p:sp>
          <p:cxnSp>
            <p:nvCxnSpPr>
              <p:cNvPr id="252" name="연결선: 꺾임 81">
                <a:extLst>
                  <a:ext uri="{FF2B5EF4-FFF2-40B4-BE49-F238E27FC236}">
                    <a16:creationId xmlns:a16="http://schemas.microsoft.com/office/drawing/2014/main" id="{55A5F318-5ED1-4966-A4EB-903F3139E2DE}"/>
                  </a:ext>
                </a:extLst>
              </p:cNvPr>
              <p:cNvCxnSpPr>
                <a:cxnSpLocks/>
                <a:stCxn id="250" idx="1"/>
                <a:endCxn id="258" idx="3"/>
              </p:cNvCxnSpPr>
              <p:nvPr/>
            </p:nvCxnSpPr>
            <p:spPr>
              <a:xfrm rot="10800000" flipV="1">
                <a:off x="8839141" y="1992153"/>
                <a:ext cx="753983" cy="318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8C15D541-7940-454F-95CA-C190964DD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004627" y="1746904"/>
                <a:ext cx="371586" cy="485309"/>
              </a:xfrm>
              <a:prstGeom prst="rect">
                <a:avLst/>
              </a:prstGeom>
              <a:noFill/>
              <a:ln w="38100">
                <a:solidFill>
                  <a:srgbClr val="66CCFF"/>
                </a:solidFill>
                <a:miter lim="800000"/>
                <a:headEnd/>
                <a:tailEnd/>
              </a:ln>
            </p:spPr>
          </p:pic>
          <p:cxnSp>
            <p:nvCxnSpPr>
              <p:cNvPr id="254" name="연결선: 꺾임 83">
                <a:extLst>
                  <a:ext uri="{FF2B5EF4-FFF2-40B4-BE49-F238E27FC236}">
                    <a16:creationId xmlns:a16="http://schemas.microsoft.com/office/drawing/2014/main" id="{2EA71704-5F6E-4B51-99BA-C7C3419B2C58}"/>
                  </a:ext>
                </a:extLst>
              </p:cNvPr>
              <p:cNvCxnSpPr>
                <a:cxnSpLocks/>
                <a:stCxn id="253" idx="1"/>
                <a:endCxn id="250" idx="3"/>
              </p:cNvCxnSpPr>
              <p:nvPr/>
            </p:nvCxnSpPr>
            <p:spPr>
              <a:xfrm rot="10800000" flipV="1">
                <a:off x="10416453" y="1989559"/>
                <a:ext cx="588175" cy="2594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8955539" y="2024198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  <p:sp>
            <p:nvSpPr>
              <p:cNvPr id="256" name="TextBox 12">
                <a:extLst>
                  <a:ext uri="{FF2B5EF4-FFF2-40B4-BE49-F238E27FC236}">
                    <a16:creationId xmlns:a16="http://schemas.microsoft.com/office/drawing/2014/main" id="{1ACDBAF6-9A61-4C49-BE01-7B229EC4C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246" y="1707179"/>
                <a:ext cx="1219201" cy="551927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latinLnBrk="1" hangingPunct="1"/>
                <a:r>
                  <a:rPr lang="en-US" altLang="ko-KR" sz="1000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BOT580</a:t>
                </a:r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54EA0275-17A1-445D-BDEF-AAC2A56175DC}"/>
                  </a:ext>
                </a:extLst>
              </p:cNvPr>
              <p:cNvSpPr/>
              <p:nvPr/>
            </p:nvSpPr>
            <p:spPr>
              <a:xfrm>
                <a:off x="7458634" y="1897123"/>
                <a:ext cx="161366" cy="1916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54F0F6A4-17C3-4BEF-A7CD-461DB448A12F}"/>
                  </a:ext>
                </a:extLst>
              </p:cNvPr>
              <p:cNvSpPr/>
              <p:nvPr/>
            </p:nvSpPr>
            <p:spPr>
              <a:xfrm>
                <a:off x="8712409" y="1901035"/>
                <a:ext cx="126731" cy="18860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323AE05-68E5-4F6F-87F1-D2C1E703DFE0}"/>
                  </a:ext>
                </a:extLst>
              </p:cNvPr>
              <p:cNvSpPr txBox="1"/>
              <p:nvPr/>
            </p:nvSpPr>
            <p:spPr>
              <a:xfrm>
                <a:off x="10416786" y="2006269"/>
                <a:ext cx="5373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RS232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Data flow</a:t>
            </a:r>
            <a:endParaRPr lang="ko-KR" altLang="en-US" dirty="0">
              <a:latin typeface="휴먼둥근헤드라인" pitchFamily="18" charset="-127"/>
              <a:ea typeface="휴먼둥근헤드라인" pitchFamily="18" charset="-127"/>
              <a:cs typeface="Segoe UI Light" panose="020B0502040204020203" pitchFamily="34" charset="0"/>
            </a:endParaRPr>
          </a:p>
        </p:txBody>
      </p:sp>
      <p:sp>
        <p:nvSpPr>
          <p:cNvPr id="64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952" y="2334240"/>
            <a:ext cx="17791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Read 10 words from each address block</a:t>
            </a:r>
          </a:p>
        </p:txBody>
      </p:sp>
      <p:sp>
        <p:nvSpPr>
          <p:cNvPr id="147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885" y="2919306"/>
            <a:ext cx="1921145" cy="8002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Translate address to PLC#</a:t>
            </a:r>
          </a:p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3463~3472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1,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3473~3482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2</a:t>
            </a:r>
          </a:p>
          <a:p>
            <a:pPr marL="285750" indent="-285750" algn="ctr" latinLnBrk="1">
              <a:lnSpc>
                <a:spcPct val="130000"/>
              </a:lnSpc>
            </a:pP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3483~3492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3,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3493~3502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4</a:t>
            </a:r>
          </a:p>
          <a:p>
            <a:pPr marL="285750" indent="-285750" algn="ctr" latinLnBrk="1">
              <a:lnSpc>
                <a:spcPct val="130000"/>
              </a:lnSpc>
            </a:pP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3503~3512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5,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3513~3522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6</a:t>
            </a:r>
          </a:p>
          <a:p>
            <a:pPr marL="285750" indent="-285750" algn="ctr" latinLnBrk="1">
              <a:lnSpc>
                <a:spcPct val="130000"/>
              </a:lnSpc>
            </a:pP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3523~3532 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 PLC</a:t>
            </a:r>
            <a:r>
              <a:rPr lang="ko-KR" altLang="en-US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 </a:t>
            </a:r>
            <a:r>
              <a:rPr lang="en-US" altLang="ko-KR" sz="7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itchFamily="2" charset="2"/>
              </a:rPr>
              <a:t>7</a:t>
            </a:r>
            <a:endParaRPr lang="en-US" altLang="ko-KR" sz="700" dirty="0">
              <a:solidFill>
                <a:srgbClr val="0D0D0D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1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9687" y="3935536"/>
            <a:ext cx="116156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</a:t>
            </a:r>
          </a:p>
        </p:txBody>
      </p:sp>
      <p:cxnSp>
        <p:nvCxnSpPr>
          <p:cNvPr id="155" name="직선 화살표 연결선 154"/>
          <p:cNvCxnSpPr/>
          <p:nvPr/>
        </p:nvCxnSpPr>
        <p:spPr>
          <a:xfrm>
            <a:off x="2096393" y="2816355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992" y="5706744"/>
            <a:ext cx="1068113" cy="4801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Translate back</a:t>
            </a:r>
          </a:p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PLC# to 1</a:t>
            </a:r>
          </a:p>
        </p:txBody>
      </p:sp>
      <p:cxnSp>
        <p:nvCxnSpPr>
          <p:cNvPr id="185" name="직선 화살표 연결선 184"/>
          <p:cNvCxnSpPr/>
          <p:nvPr/>
        </p:nvCxnSpPr>
        <p:spPr>
          <a:xfrm rot="10800000" flipV="1">
            <a:off x="9502421" y="7219137"/>
            <a:ext cx="43453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/>
          <p:cNvGrpSpPr/>
          <p:nvPr/>
        </p:nvGrpSpPr>
        <p:grpSpPr>
          <a:xfrm>
            <a:off x="1279990" y="1308844"/>
            <a:ext cx="1613647" cy="5154708"/>
            <a:chOff x="311770" y="1416424"/>
            <a:chExt cx="1613647" cy="5154708"/>
          </a:xfrm>
        </p:grpSpPr>
        <p:sp>
          <p:nvSpPr>
            <p:cNvPr id="81" name="직사각형 80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SCADA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/>
            <p:cNvCxnSpPr>
              <a:stCxn id="81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/>
          <p:cNvGrpSpPr/>
          <p:nvPr/>
        </p:nvGrpSpPr>
        <p:grpSpPr>
          <a:xfrm>
            <a:off x="3252225" y="1335739"/>
            <a:ext cx="1613647" cy="5154708"/>
            <a:chOff x="311770" y="1416424"/>
            <a:chExt cx="1613647" cy="5154708"/>
          </a:xfrm>
        </p:grpSpPr>
        <p:sp>
          <p:nvSpPr>
            <p:cNvPr id="103" name="직사각형 10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Gateway/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/>
            <p:cNvCxnSpPr>
              <a:stCxn id="10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/>
          <p:cNvGrpSpPr/>
          <p:nvPr/>
        </p:nvGrpSpPr>
        <p:grpSpPr>
          <a:xfrm>
            <a:off x="5152742" y="1344703"/>
            <a:ext cx="1613647" cy="5154708"/>
            <a:chOff x="311770" y="1416424"/>
            <a:chExt cx="1613647" cy="5154708"/>
          </a:xfrm>
        </p:grpSpPr>
        <p:sp>
          <p:nvSpPr>
            <p:cNvPr id="146" name="직사각형 145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Slave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직선 연결선 147"/>
            <p:cNvCxnSpPr>
              <a:stCxn id="146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그룹 148"/>
          <p:cNvGrpSpPr/>
          <p:nvPr/>
        </p:nvGrpSpPr>
        <p:grpSpPr>
          <a:xfrm>
            <a:off x="7098084" y="1344703"/>
            <a:ext cx="1613647" cy="5154708"/>
            <a:chOff x="311770" y="1416424"/>
            <a:chExt cx="1613647" cy="5154708"/>
          </a:xfrm>
        </p:grpSpPr>
        <p:sp>
          <p:nvSpPr>
            <p:cNvPr id="153" name="직사각형 152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PLC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직선 연결선 153"/>
            <p:cNvCxnSpPr>
              <a:stCxn id="153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/>
          <p:cNvGrpSpPr/>
          <p:nvPr/>
        </p:nvGrpSpPr>
        <p:grpSpPr>
          <a:xfrm>
            <a:off x="9034460" y="1335739"/>
            <a:ext cx="1613647" cy="5154708"/>
            <a:chOff x="311770" y="1416424"/>
            <a:chExt cx="1613647" cy="5154708"/>
          </a:xfrm>
        </p:grpSpPr>
        <p:sp>
          <p:nvSpPr>
            <p:cNvPr id="158" name="직사각형 157"/>
            <p:cNvSpPr/>
            <p:nvPr/>
          </p:nvSpPr>
          <p:spPr>
            <a:xfrm>
              <a:off x="311770" y="1416424"/>
              <a:ext cx="1613647" cy="493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Flow meter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직선 연결선 159"/>
            <p:cNvCxnSpPr>
              <a:stCxn id="158" idx="2"/>
            </p:cNvCxnSpPr>
            <p:nvPr/>
          </p:nvCxnSpPr>
          <p:spPr>
            <a:xfrm rot="5400000">
              <a:off x="-1233644" y="4218893"/>
              <a:ext cx="4661649" cy="4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직선 화살표 연결선 162"/>
          <p:cNvCxnSpPr/>
          <p:nvPr/>
        </p:nvCxnSpPr>
        <p:spPr>
          <a:xfrm>
            <a:off x="4032770" y="4044550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5942252" y="4170050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>
            <a:off x="7887594" y="5048612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rot="10800000" flipV="1">
            <a:off x="7888974" y="5397986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275" y="3801071"/>
            <a:ext cx="116156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</a:t>
            </a:r>
          </a:p>
        </p:txBody>
      </p:sp>
      <p:sp>
        <p:nvSpPr>
          <p:cNvPr id="17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028" y="4778238"/>
            <a:ext cx="116156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Read command</a:t>
            </a:r>
          </a:p>
        </p:txBody>
      </p:sp>
      <p:cxnSp>
        <p:nvCxnSpPr>
          <p:cNvPr id="177" name="직선 화살표 연결선 176"/>
          <p:cNvCxnSpPr/>
          <p:nvPr/>
        </p:nvCxnSpPr>
        <p:spPr>
          <a:xfrm rot="10800000" flipV="1">
            <a:off x="5916739" y="5523481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rot="10800000" flipV="1">
            <a:off x="4025186" y="5622083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/>
          <p:nvPr/>
        </p:nvCxnSpPr>
        <p:spPr>
          <a:xfrm rot="10800000" flipV="1">
            <a:off x="2061915" y="6330306"/>
            <a:ext cx="1923825" cy="7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05" y="5109911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84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323" y="5244370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86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770" y="5351937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87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23" y="6033265"/>
            <a:ext cx="1325168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algn="ctr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Return data</a:t>
            </a:r>
          </a:p>
        </p:txBody>
      </p:sp>
      <p:sp>
        <p:nvSpPr>
          <p:cNvPr id="192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624" y="4272397"/>
            <a:ext cx="2565221" cy="4801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If ID match then send command to Flow meter, or ignore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483224" y="6508376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TCPIP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38918" y="6490447"/>
            <a:ext cx="1371600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RF 433Mhz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5294" y="6472517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RS232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84777" y="6454588"/>
            <a:ext cx="1264023" cy="24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RS232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096393" y="2233649"/>
            <a:ext cx="1955686" cy="1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6">
            <a:extLst>
              <a:ext uri="{FF2B5EF4-FFF2-40B4-BE49-F238E27FC236}">
                <a16:creationId xmlns:a16="http://schemas.microsoft.com/office/drawing/2014/main" id="{B39900D4-FAE3-43E2-96D4-A882059E5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916" y="1984616"/>
            <a:ext cx="1779100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latin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rgbClr val="0D0D0D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Connect to port 502</a:t>
            </a:r>
          </a:p>
        </p:txBody>
      </p:sp>
    </p:spTree>
    <p:extLst>
      <p:ext uri="{BB962C8B-B14F-4D97-AF65-F5344CB8AC3E}">
        <p14:creationId xmlns:p14="http://schemas.microsoft.com/office/powerpoint/2010/main" val="4260670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structure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496" y="1202518"/>
            <a:ext cx="4516598" cy="50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Request frame format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Response frame format</a:t>
            </a:r>
          </a:p>
        </p:txBody>
      </p:sp>
      <p:graphicFrame>
        <p:nvGraphicFramePr>
          <p:cNvPr id="6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30033" y="4465170"/>
          <a:ext cx="10149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2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1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Master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Scada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Slave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Master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Device</a:t>
                      </a:r>
                      <a:r>
                        <a:rPr lang="en-US" altLang="ko-KR" baseline="0" dirty="0"/>
                        <a:t>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Target</a:t>
                      </a:r>
                      <a:r>
                        <a:rPr lang="en-US" altLang="ko-KR" baseline="0" dirty="0"/>
                        <a:t> device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1~7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Function</a:t>
                      </a:r>
                      <a:r>
                        <a:rPr lang="en-US" altLang="ko-KR" baseline="0" dirty="0"/>
                        <a:t> 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Read</a:t>
                      </a:r>
                      <a:r>
                        <a:rPr lang="en-US" altLang="ko-KR" baseline="0" dirty="0"/>
                        <a:t> holding registers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Data 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Number of bytes to be followed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??...??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??...??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CRC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Modbus</a:t>
                      </a:r>
                      <a:r>
                        <a:rPr lang="en-US" altLang="ko-KR" baseline="0" dirty="0"/>
                        <a:t> CRC-16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03138" y="1666241"/>
          <a:ext cx="10192995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8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Scada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</a:t>
                      </a:r>
                      <a:r>
                        <a:rPr lang="en-US" altLang="ko-KR" dirty="0" err="1"/>
                        <a:t>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Master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Slave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Device</a:t>
                      </a:r>
                      <a:r>
                        <a:rPr lang="en-US" altLang="ko-KR" baseline="0" dirty="0"/>
                        <a:t>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  <a:r>
                        <a:rPr lang="en-US" altLang="ko-KR" baseline="0" dirty="0"/>
                        <a:t> device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Function</a:t>
                      </a:r>
                      <a:r>
                        <a:rPr lang="en-US" altLang="ko-KR" baseline="0" dirty="0"/>
                        <a:t> 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Read</a:t>
                      </a:r>
                      <a:r>
                        <a:rPr lang="en-US" altLang="ko-KR" baseline="0" dirty="0"/>
                        <a:t> holding registers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Register</a:t>
                      </a:r>
                      <a:r>
                        <a:rPr lang="en-US" altLang="ko-KR" baseline="0" dirty="0"/>
                        <a:t> address on target 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3463~3523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3463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Number</a:t>
                      </a:r>
                      <a:r>
                        <a:rPr lang="en-US" altLang="ko-KR" baseline="0" dirty="0"/>
                        <a:t> of words to 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34">
                <a:tc>
                  <a:txBody>
                    <a:bodyPr/>
                    <a:lstStyle/>
                    <a:p>
                      <a:r>
                        <a:rPr lang="en-US" altLang="ko-KR" dirty="0"/>
                        <a:t>CRC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Modbus</a:t>
                      </a:r>
                      <a:r>
                        <a:rPr lang="en-US" altLang="ko-KR" baseline="0" dirty="0"/>
                        <a:t> CRC-16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Read/Write Multiple registers command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496" y="1202518"/>
            <a:ext cx="4516598" cy="50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Request frame format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03138" y="1666241"/>
          <a:ext cx="993378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36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Device</a:t>
                      </a:r>
                      <a:r>
                        <a:rPr lang="en-US" altLang="ko-KR" baseline="0" dirty="0"/>
                        <a:t>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  <a:r>
                        <a:rPr lang="en-US" altLang="ko-KR" baseline="0" dirty="0"/>
                        <a:t> device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1~127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r>
                        <a:rPr lang="en-US" altLang="ko-KR" dirty="0"/>
                        <a:t>Function</a:t>
                      </a:r>
                      <a:r>
                        <a:rPr lang="en-US" altLang="ko-KR" baseline="0" dirty="0"/>
                        <a:t> 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Read/Write Multiple registers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0x17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Read starting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Quantity to 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Write</a:t>
                      </a:r>
                      <a:r>
                        <a:rPr lang="en-US" altLang="ko-KR" baseline="0" dirty="0"/>
                        <a:t> starting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0x7863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Quantity to write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Write Byte 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Write register 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65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9633" y="5379621"/>
            <a:ext cx="6948122" cy="134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516598" cy="5072768"/>
          </a:xfrm>
        </p:spPr>
        <p:txBody>
          <a:bodyPr>
            <a:normAutofit/>
          </a:bodyPr>
          <a:lstStyle/>
          <a:p>
            <a:r>
              <a:rPr altLang="ko-KR"/>
              <a:t>Read from PLC #1</a:t>
            </a:r>
          </a:p>
          <a:p>
            <a:r>
              <a:rPr altLang="ko-KR"/>
              <a:t>                  Command</a:t>
            </a:r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r>
              <a:rPr altLang="ko-KR"/>
              <a:t>                      data</a:t>
            </a:r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altLang="ko-KR"/>
          </a:p>
          <a:p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406" y="1633809"/>
            <a:ext cx="7623922" cy="466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충전기 컨트롤러 </a:t>
            </a:r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“C”</a:t>
            </a:r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30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2021. 7. 5</a:t>
            </a:r>
          </a:p>
          <a:p>
            <a:pPr algn="ctr"/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이영균대표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그레아랩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V0.1 )</a:t>
            </a:r>
            <a:endParaRPr lang="ko-KR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structure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496" y="1202518"/>
            <a:ext cx="4516598" cy="50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Request frame format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Response frame format</a:t>
            </a:r>
          </a:p>
        </p:txBody>
      </p:sp>
      <p:graphicFrame>
        <p:nvGraphicFramePr>
          <p:cNvPr id="6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30033" y="4465170"/>
          <a:ext cx="1006549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2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1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Slave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</a:t>
                      </a:r>
                      <a:r>
                        <a:rPr lang="en-US" altLang="ko-KR" dirty="0" err="1"/>
                        <a:t>Master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Device</a:t>
                      </a:r>
                      <a:r>
                        <a:rPr lang="en-US" altLang="ko-KR" baseline="0" dirty="0"/>
                        <a:t>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Target</a:t>
                      </a:r>
                      <a:r>
                        <a:rPr lang="en-US" altLang="ko-KR" baseline="0" dirty="0"/>
                        <a:t> device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Function</a:t>
                      </a:r>
                      <a:r>
                        <a:rPr lang="en-US" altLang="ko-KR" baseline="0" dirty="0"/>
                        <a:t> 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Read</a:t>
                      </a:r>
                      <a:r>
                        <a:rPr lang="en-US" altLang="ko-KR" baseline="0" dirty="0"/>
                        <a:t> holding registers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Data 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Number of bytes to be followed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??...??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27">
                <a:tc>
                  <a:txBody>
                    <a:bodyPr/>
                    <a:lstStyle/>
                    <a:p>
                      <a:r>
                        <a:rPr lang="en-US" altLang="ko-KR" dirty="0"/>
                        <a:t>CRC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Modbus</a:t>
                      </a:r>
                      <a:r>
                        <a:rPr lang="en-US" altLang="ko-KR" baseline="0" dirty="0"/>
                        <a:t> CRC-16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03138" y="1666241"/>
          <a:ext cx="10192995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8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ym typeface="Wingdings" pitchFamily="2" charset="2"/>
                        </a:rPr>
                        <a:t>host</a:t>
                      </a:r>
                      <a:r>
                        <a:rPr lang="en-US" altLang="ko-KR" dirty="0" err="1"/>
                        <a:t>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Master</a:t>
                      </a:r>
                      <a:r>
                        <a:rPr lang="en-US" altLang="ko-KR" dirty="0" err="1">
                          <a:sym typeface="Wingdings" pitchFamily="2" charset="2"/>
                        </a:rPr>
                        <a:t>Slave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Device</a:t>
                      </a:r>
                      <a:r>
                        <a:rPr lang="en-US" altLang="ko-KR" baseline="0" dirty="0"/>
                        <a:t>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  <a:r>
                        <a:rPr lang="en-US" altLang="ko-KR" baseline="0" dirty="0"/>
                        <a:t> device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1~127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Function</a:t>
                      </a:r>
                      <a:r>
                        <a:rPr lang="en-US" altLang="ko-KR" baseline="0" dirty="0"/>
                        <a:t> 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Read</a:t>
                      </a:r>
                      <a:r>
                        <a:rPr lang="en-US" altLang="ko-KR" baseline="0" dirty="0"/>
                        <a:t> holding registers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Register</a:t>
                      </a:r>
                      <a:r>
                        <a:rPr lang="en-US" altLang="ko-KR" baseline="0" dirty="0"/>
                        <a:t> address on target 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3463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3463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Number</a:t>
                      </a:r>
                      <a:r>
                        <a:rPr lang="en-US" altLang="ko-KR" baseline="0" dirty="0"/>
                        <a:t> of words to 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34">
                <a:tc>
                  <a:txBody>
                    <a:bodyPr/>
                    <a:lstStyle/>
                    <a:p>
                      <a:r>
                        <a:rPr lang="en-US" altLang="ko-KR" dirty="0"/>
                        <a:t>CRC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Modbus</a:t>
                      </a:r>
                      <a:r>
                        <a:rPr lang="en-US" altLang="ko-KR" baseline="0" dirty="0"/>
                        <a:t> CRC-16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????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ko-KR" dirty="0">
                <a:latin typeface="휴먼둥근헤드라인" pitchFamily="18" charset="-127"/>
                <a:ea typeface="휴먼둥근헤드라인" pitchFamily="18" charset="-127"/>
                <a:cs typeface="Segoe UI Light" panose="020B0502040204020203" pitchFamily="34" charset="0"/>
              </a:rPr>
              <a:t>Diversity</a:t>
            </a:r>
            <a:endParaRPr lang="ko-KR" altLang="en-US" dirty="0">
              <a:latin typeface="휴먼둥근헤드라인" pitchFamily="18" charset="-127"/>
              <a:ea typeface="휴먼둥근헤드라인" pitchFamily="18" charset="-127"/>
              <a:cs typeface="Segoe UI Light" panose="020B05020402040202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1372751" y="1552664"/>
            <a:ext cx="1141849" cy="512936"/>
          </a:xfrm>
          <a:prstGeom prst="rect">
            <a:avLst/>
          </a:prstGeom>
          <a:solidFill>
            <a:srgbClr val="BCE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표준모델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=&gt; 2023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단종예정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5930153" y="2347807"/>
            <a:ext cx="1141849" cy="512936"/>
          </a:xfrm>
          <a:prstGeom prst="rect">
            <a:avLst/>
          </a:prstGeom>
          <a:solidFill>
            <a:srgbClr val="BCE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BOT592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초소형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9257520" y="1834008"/>
            <a:ext cx="1141849" cy="512936"/>
          </a:xfrm>
          <a:prstGeom prst="rect">
            <a:avLst/>
          </a:prstGeom>
          <a:solidFill>
            <a:srgbClr val="BCE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BOT595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가로등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보안등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2147451" y="3254464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BOT580S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(Sensor,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키오스크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2155071" y="3879304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BOT580C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(Charger,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충전기폴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2132211" y="2660104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BOT580F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(RS232,</a:t>
            </a:r>
          </a:p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세종시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BMS)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3" name="꺾인 연결선 12"/>
          <p:cNvCxnSpPr>
            <a:stCxn id="4" idx="2"/>
            <a:endCxn id="11" idx="1"/>
          </p:cNvCxnSpPr>
          <p:nvPr/>
        </p:nvCxnSpPr>
        <p:spPr>
          <a:xfrm rot="16200000" flipH="1">
            <a:off x="1612457" y="2396818"/>
            <a:ext cx="850972" cy="18853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2"/>
            <a:endCxn id="8" idx="1"/>
          </p:cNvCxnSpPr>
          <p:nvPr/>
        </p:nvCxnSpPr>
        <p:spPr>
          <a:xfrm rot="16200000" flipH="1">
            <a:off x="1322897" y="2686378"/>
            <a:ext cx="1445332" cy="20377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" idx="2"/>
            <a:endCxn id="9" idx="1"/>
          </p:cNvCxnSpPr>
          <p:nvPr/>
        </p:nvCxnSpPr>
        <p:spPr>
          <a:xfrm rot="16200000" flipH="1">
            <a:off x="1014287" y="2994988"/>
            <a:ext cx="2070172" cy="21139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664213" y="3925347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BOT582S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(Sensor,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바닥신호등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671833" y="4550187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BOT582P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표지병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관제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648973" y="3330987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BOT582B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(Bulb,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경관조명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5" name="꺾인 연결선 24"/>
          <p:cNvCxnSpPr>
            <a:stCxn id="6" idx="2"/>
            <a:endCxn id="24" idx="1"/>
          </p:cNvCxnSpPr>
          <p:nvPr/>
        </p:nvCxnSpPr>
        <p:spPr>
          <a:xfrm rot="16200000" flipH="1">
            <a:off x="6211669" y="3150151"/>
            <a:ext cx="726712" cy="14789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6" idx="2"/>
            <a:endCxn id="22" idx="1"/>
          </p:cNvCxnSpPr>
          <p:nvPr/>
        </p:nvCxnSpPr>
        <p:spPr>
          <a:xfrm rot="16200000" flipH="1">
            <a:off x="5922109" y="3439711"/>
            <a:ext cx="1321072" cy="16313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/>
          <p:cNvCxnSpPr>
            <a:stCxn id="6" idx="2"/>
            <a:endCxn id="23" idx="1"/>
          </p:cNvCxnSpPr>
          <p:nvPr/>
        </p:nvCxnSpPr>
        <p:spPr>
          <a:xfrm rot="16200000" flipH="1">
            <a:off x="5613499" y="3748321"/>
            <a:ext cx="1945912" cy="17075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9958560" y="2949068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BOT595L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(Lighting,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가로등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1" name="꺾인 연결선 24"/>
          <p:cNvCxnSpPr>
            <a:stCxn id="7" idx="2"/>
            <a:endCxn id="50" idx="1"/>
          </p:cNvCxnSpPr>
          <p:nvPr/>
        </p:nvCxnSpPr>
        <p:spPr>
          <a:xfrm rot="16200000" flipH="1">
            <a:off x="9464206" y="2711182"/>
            <a:ext cx="858592" cy="13011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17"/>
          <p:cNvCxnSpPr>
            <a:stCxn id="44" idx="3"/>
            <a:endCxn id="6" idx="1"/>
          </p:cNvCxnSpPr>
          <p:nvPr/>
        </p:nvCxnSpPr>
        <p:spPr>
          <a:xfrm>
            <a:off x="4520738" y="1753714"/>
            <a:ext cx="1409415" cy="8505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7"/>
          <p:cNvCxnSpPr>
            <a:stCxn id="4" idx="3"/>
            <a:endCxn id="44" idx="1"/>
          </p:cNvCxnSpPr>
          <p:nvPr/>
        </p:nvCxnSpPr>
        <p:spPr>
          <a:xfrm flipV="1">
            <a:off x="2514600" y="1753714"/>
            <a:ext cx="864289" cy="554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58561" y="15562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30568" y="2271346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35471" y="2955134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281606" y="2444262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2158002" y="4550450"/>
            <a:ext cx="1141849" cy="51293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스마트 파라솔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SPL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후 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Drop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4" name="꺾인 연결선 17"/>
          <p:cNvCxnSpPr>
            <a:stCxn id="4" idx="2"/>
            <a:endCxn id="73" idx="1"/>
          </p:cNvCxnSpPr>
          <p:nvPr/>
        </p:nvCxnSpPr>
        <p:spPr>
          <a:xfrm rot="16200000" flipH="1">
            <a:off x="680180" y="3329096"/>
            <a:ext cx="2741318" cy="214326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2160933" y="5168842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발전폴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8" name="꺾인 연결선 17"/>
          <p:cNvCxnSpPr>
            <a:stCxn id="4" idx="2"/>
            <a:endCxn id="77" idx="1"/>
          </p:cNvCxnSpPr>
          <p:nvPr/>
        </p:nvCxnSpPr>
        <p:spPr>
          <a:xfrm rot="16200000" flipH="1">
            <a:off x="372449" y="3636826"/>
            <a:ext cx="3359710" cy="217257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679453" y="5167407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BOT582R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그린월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6" name="꺾인 연결선 24"/>
          <p:cNvCxnSpPr>
            <a:stCxn id="6" idx="2"/>
            <a:endCxn id="34" idx="1"/>
          </p:cNvCxnSpPr>
          <p:nvPr/>
        </p:nvCxnSpPr>
        <p:spPr>
          <a:xfrm rot="16200000" flipH="1">
            <a:off x="5308699" y="4053121"/>
            <a:ext cx="2563132" cy="17837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48851" y="3137624"/>
            <a:ext cx="1141849" cy="51293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BOT5800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통합컨트롤러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1" name="꺾인 연결선 12"/>
          <p:cNvCxnSpPr>
            <a:stCxn id="4" idx="2"/>
            <a:endCxn id="40" idx="0"/>
          </p:cNvCxnSpPr>
          <p:nvPr/>
        </p:nvCxnSpPr>
        <p:spPr>
          <a:xfrm rot="5400000">
            <a:off x="1045714" y="2239662"/>
            <a:ext cx="1072024" cy="72390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643309" y="3938416"/>
            <a:ext cx="1141849" cy="51293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BOT580UI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모듈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3378889" y="1497246"/>
            <a:ext cx="1141849" cy="512936"/>
          </a:xfrm>
          <a:prstGeom prst="rect">
            <a:avLst/>
          </a:prstGeom>
          <a:solidFill>
            <a:srgbClr val="BCE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BOT590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자체모델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4246434" y="2704438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BOT590F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(RS232,</a:t>
            </a:r>
          </a:p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세종시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BMS)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4244356" y="3275246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BOT590C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(Charger,</a:t>
            </a:r>
            <a:r>
              <a:rPr lang="ko-KR" altLang="en-US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충전기폴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4250218" y="3874828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BOT590G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발전폴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DB9921-62EF-461C-A87E-F39E6A4FAEA0}"/>
              </a:ext>
            </a:extLst>
          </p:cNvPr>
          <p:cNvSpPr/>
          <p:nvPr/>
        </p:nvSpPr>
        <p:spPr>
          <a:xfrm>
            <a:off x="4244676" y="4459490"/>
            <a:ext cx="1141849" cy="5129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BOT590V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영상폴</a:t>
            </a:r>
            <a:r>
              <a:rPr lang="en-US" altLang="ko-KR" sz="9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58" name="꺾인 연결선 12"/>
          <p:cNvCxnSpPr>
            <a:stCxn id="44" idx="2"/>
            <a:endCxn id="54" idx="1"/>
          </p:cNvCxnSpPr>
          <p:nvPr/>
        </p:nvCxnSpPr>
        <p:spPr>
          <a:xfrm rot="16200000" flipH="1">
            <a:off x="3622762" y="2337234"/>
            <a:ext cx="950724" cy="296620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12"/>
          <p:cNvCxnSpPr>
            <a:stCxn id="44" idx="2"/>
            <a:endCxn id="55" idx="1"/>
          </p:cNvCxnSpPr>
          <p:nvPr/>
        </p:nvCxnSpPr>
        <p:spPr>
          <a:xfrm rot="16200000" flipH="1">
            <a:off x="3336319" y="2623677"/>
            <a:ext cx="1521532" cy="294542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12"/>
          <p:cNvCxnSpPr>
            <a:stCxn id="44" idx="2"/>
            <a:endCxn id="56" idx="1"/>
          </p:cNvCxnSpPr>
          <p:nvPr/>
        </p:nvCxnSpPr>
        <p:spPr>
          <a:xfrm rot="16200000" flipH="1">
            <a:off x="3039459" y="2920537"/>
            <a:ext cx="2121114" cy="300404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12"/>
          <p:cNvCxnSpPr>
            <a:stCxn id="44" idx="2"/>
            <a:endCxn id="57" idx="1"/>
          </p:cNvCxnSpPr>
          <p:nvPr/>
        </p:nvCxnSpPr>
        <p:spPr>
          <a:xfrm rot="16200000" flipH="1">
            <a:off x="2744357" y="3215639"/>
            <a:ext cx="2705776" cy="294862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606263" y="1509133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  <p:cxnSp>
        <p:nvCxnSpPr>
          <p:cNvPr id="82" name="꺾인 연결선 17"/>
          <p:cNvCxnSpPr>
            <a:stCxn id="44" idx="3"/>
            <a:endCxn id="7" idx="1"/>
          </p:cNvCxnSpPr>
          <p:nvPr/>
        </p:nvCxnSpPr>
        <p:spPr>
          <a:xfrm>
            <a:off x="4520738" y="1753714"/>
            <a:ext cx="4736782" cy="3367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319733" y="2051817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FW</a:t>
            </a:r>
            <a:r>
              <a:rPr lang="ko-KR" altLang="en-US" sz="10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41433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structure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496" y="1202518"/>
            <a:ext cx="4516598" cy="50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 format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/>
        </p:nvGraphicFramePr>
        <p:xfrm>
          <a:off x="976492" y="1734626"/>
          <a:ext cx="1003860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4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 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Register</a:t>
                      </a:r>
                      <a:r>
                        <a:rPr lang="en-US" altLang="ko-KR" baseline="0" dirty="0"/>
                        <a:t> name(Little </a:t>
                      </a:r>
                      <a:r>
                        <a:rPr lang="en-US" altLang="ko-KR" baseline="0" dirty="0" err="1"/>
                        <a:t>endian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Power On Counter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전원이 켜진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Power On Time minute(low)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전원이 켜진 후 지난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Power on Time minute(high)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전원이 켜진 후 지난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baseline="0" dirty="0"/>
                        <a:t>Battery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Battery </a:t>
                      </a:r>
                      <a:r>
                        <a:rPr lang="ko-KR" altLang="en-US" sz="1600" dirty="0"/>
                        <a:t>센서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Solar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Solar </a:t>
                      </a:r>
                      <a:r>
                        <a:rPr lang="ko-KR" altLang="en-US" sz="1600" dirty="0"/>
                        <a:t>센서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Wind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Wind </a:t>
                      </a:r>
                      <a:r>
                        <a:rPr lang="ko-KR" altLang="en-US" sz="1600" dirty="0"/>
                        <a:t>센서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Charge</a:t>
                      </a:r>
                      <a:r>
                        <a:rPr lang="en-US" altLang="ko-KR" sz="1600" baseline="0" dirty="0"/>
                        <a:t> counter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충전을 이용한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Log 1 (Current time- event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충전이 발생한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Log 2 (Current time-event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충전이 발생한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Temperature</a:t>
                      </a:r>
                      <a:r>
                        <a:rPr lang="en-US" altLang="ko-KR" sz="1600" baseline="0" dirty="0"/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온도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(BOT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모듈 보드 내 온도센서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Outside</a:t>
                      </a:r>
                      <a:r>
                        <a:rPr lang="en-US" altLang="ko-KR" baseline="0" dirty="0"/>
                        <a:t> temperature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외부온도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온도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Humidity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습도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습도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Wind speed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풍속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풍속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발전용 컨트롤러 </a:t>
            </a:r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“G”</a:t>
            </a:r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30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2021. 9. 4</a:t>
            </a:r>
          </a:p>
          <a:p>
            <a:pPr algn="ctr"/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이영균대표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그레아랩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V0.1 )</a:t>
            </a:r>
            <a:endParaRPr lang="ko-KR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structure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496" y="1202518"/>
            <a:ext cx="4516598" cy="50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 format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0"/>
          </p:nvPr>
        </p:nvGraphicFramePr>
        <p:xfrm>
          <a:off x="1203138" y="1666241"/>
          <a:ext cx="1003860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4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 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Register</a:t>
                      </a:r>
                      <a:r>
                        <a:rPr lang="en-US" altLang="ko-KR" baseline="0" dirty="0"/>
                        <a:t> name(Little </a:t>
                      </a:r>
                      <a:r>
                        <a:rPr lang="en-US" altLang="ko-KR" baseline="0" dirty="0" err="1"/>
                        <a:t>endian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Power On Counter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전원이 켜진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Power On Time minute(low)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전원이 켜진 후 지난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Power on Time minute(high)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전원이 켜진 후 지난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baseline="0" dirty="0"/>
                        <a:t>Battery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Battery </a:t>
                      </a:r>
                      <a:r>
                        <a:rPr lang="ko-KR" altLang="en-US" sz="1600" dirty="0"/>
                        <a:t>센서 값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전압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Solar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Solar </a:t>
                      </a:r>
                      <a:r>
                        <a:rPr lang="ko-KR" altLang="en-US" sz="1600" dirty="0"/>
                        <a:t>센서 값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전류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Wind ADC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Wind </a:t>
                      </a:r>
                      <a:r>
                        <a:rPr lang="ko-KR" altLang="en-US" sz="1600" dirty="0"/>
                        <a:t>센서 값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전류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3469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EXT_BAT_ADC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battery </a:t>
                      </a:r>
                      <a:r>
                        <a:rPr lang="ko-KR" altLang="en-US" dirty="0" err="1"/>
                        <a:t>센서값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(Bike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전류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EXT_POWER1_ADC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PWR1 </a:t>
                      </a:r>
                      <a:r>
                        <a:rPr lang="ko-KR" altLang="en-US" dirty="0" err="1"/>
                        <a:t>센서값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인버터 전류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EXT_POWER2_ADC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PWR2 </a:t>
                      </a:r>
                      <a:r>
                        <a:rPr lang="ko-KR" altLang="en-US" dirty="0" err="1"/>
                        <a:t>센서값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(Bike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전압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Temperature</a:t>
                      </a:r>
                      <a:r>
                        <a:rPr lang="en-US" altLang="ko-KR" sz="1600" baseline="0" dirty="0"/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온도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(BOT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모듈 보드 내 온도센서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Outside</a:t>
                      </a:r>
                      <a:r>
                        <a:rPr lang="en-US" altLang="ko-KR" baseline="0" dirty="0"/>
                        <a:t> temperature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외부온도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온도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Humidity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습도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습도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3475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Wind speed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풍속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환경센서 풍속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7000" y="2099056"/>
            <a:ext cx="9613900" cy="1063244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400" b="1" dirty="0">
                <a:latin typeface="나눔고딕" pitchFamily="50" charset="-127"/>
                <a:ea typeface="나눔고딕" pitchFamily="50" charset="-127"/>
              </a:rPr>
              <a:t>LED </a:t>
            </a:r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전구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73" y="425026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2021. 10. 5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5172" y="30915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 V0.1 )</a:t>
            </a:r>
            <a:endParaRPr lang="ko-KR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commands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273907"/>
            <a:ext cx="11089797" cy="5584093"/>
          </a:xfrm>
        </p:spPr>
        <p:txBody>
          <a:bodyPr>
            <a:normAutofit/>
          </a:bodyPr>
          <a:lstStyle/>
          <a:p>
            <a:pPr lvl="1">
              <a:lnSpc>
                <a:spcPts val="300"/>
              </a:lnSpc>
              <a:buNone/>
            </a:pPr>
            <a:r>
              <a:rPr altLang="ko-KR" b="1"/>
              <a:t>Master Commands</a:t>
            </a:r>
          </a:p>
          <a:p>
            <a:pPr lvl="1">
              <a:lnSpc>
                <a:spcPts val="300"/>
              </a:lnSpc>
              <a:buNone/>
            </a:pPr>
            <a:r>
              <a:rPr altLang="ko-KR"/>
              <a:t>	1. Set color: gid </a:t>
            </a:r>
            <a:r>
              <a:rPr lang="ko-KR" altLang="en-US" dirty="0"/>
              <a:t>또는 </a:t>
            </a:r>
            <a:r>
              <a:rPr altLang="ko-KR"/>
              <a:t>sid</a:t>
            </a:r>
            <a:r>
              <a:rPr lang="ko-KR" altLang="en-US" dirty="0" err="1"/>
              <a:t>를</a:t>
            </a:r>
            <a:r>
              <a:rPr lang="ko-KR" altLang="en-US" dirty="0"/>
              <a:t> 지정하여 색을 지정</a:t>
            </a:r>
          </a:p>
          <a:p>
            <a:pPr lvl="1">
              <a:lnSpc>
                <a:spcPts val="300"/>
              </a:lnSpc>
              <a:buNone/>
            </a:pPr>
            <a:r>
              <a:rPr lang="ko-KR" altLang="en-US" dirty="0"/>
              <a:t>		</a:t>
            </a:r>
            <a:r>
              <a:rPr altLang="ko-KR"/>
              <a:t>Ex) xcmd –1 12 12 8 5 3 a //protocol(1:sid, 2:mac, 3~6:gid), id, r, g, b, w, cmd</a:t>
            </a:r>
          </a:p>
          <a:p>
            <a:pPr lvl="1">
              <a:lnSpc>
                <a:spcPts val="300"/>
              </a:lnSpc>
              <a:buNone/>
            </a:pPr>
            <a:r>
              <a:rPr altLang="ko-KR"/>
              <a:t>	2. Set gid: </a:t>
            </a:r>
            <a:r>
              <a:rPr lang="ko-KR" altLang="en-US" dirty="0"/>
              <a:t>특정 </a:t>
            </a:r>
            <a:r>
              <a:rPr altLang="ko-KR"/>
              <a:t>sid</a:t>
            </a:r>
            <a:r>
              <a:rPr lang="ko-KR" altLang="en-US" dirty="0"/>
              <a:t>의 </a:t>
            </a:r>
            <a:r>
              <a:rPr altLang="ko-KR"/>
              <a:t>gid</a:t>
            </a:r>
            <a:r>
              <a:rPr lang="ko-KR" altLang="en-US" dirty="0" err="1"/>
              <a:t>를</a:t>
            </a:r>
            <a:r>
              <a:rPr lang="ko-KR" altLang="en-US" dirty="0"/>
              <a:t> 변경</a:t>
            </a:r>
          </a:p>
          <a:p>
            <a:pPr lvl="1">
              <a:lnSpc>
                <a:spcPts val="300"/>
              </a:lnSpc>
              <a:buNone/>
            </a:pPr>
            <a:r>
              <a:rPr lang="ko-KR" altLang="en-US" dirty="0"/>
              <a:t>		</a:t>
            </a:r>
            <a:r>
              <a:rPr altLang="ko-KR"/>
              <a:t>Ex) xcmd –sg 12 3 //sid, gid</a:t>
            </a:r>
          </a:p>
          <a:p>
            <a:pPr lvl="1">
              <a:lnSpc>
                <a:spcPts val="300"/>
              </a:lnSpc>
              <a:buNone/>
            </a:pPr>
            <a:r>
              <a:rPr altLang="ko-KR"/>
              <a:t>	3. Set script: </a:t>
            </a:r>
            <a:r>
              <a:rPr lang="ko-KR" altLang="en-US" dirty="0"/>
              <a:t>스크립트를 전송</a:t>
            </a:r>
            <a:endParaRPr lang="en-US" altLang="ko-KR" dirty="0"/>
          </a:p>
          <a:p>
            <a:pPr lvl="1">
              <a:lnSpc>
                <a:spcPts val="300"/>
              </a:lnSpc>
              <a:buNone/>
            </a:pPr>
            <a:r>
              <a:rPr lang="en-US" altLang="ko-KR" dirty="0"/>
              <a:t>		Ex) x</a:t>
            </a:r>
            <a:r>
              <a:rPr altLang="ko-KR"/>
              <a:t>cmd </a:t>
            </a:r>
            <a:r>
              <a:rPr lang="en-US" altLang="ko-KR" dirty="0"/>
              <a:t>–</a:t>
            </a:r>
            <a:r>
              <a:rPr lang="en-US" altLang="ko-KR" dirty="0" err="1"/>
              <a:t>sd</a:t>
            </a:r>
            <a:r>
              <a:rPr altLang="ko-KR"/>
              <a:t> 09 01 05 12 57 a9 15 23 51 90 3a bd //line, protocol, id, r, g, b, w, ww, cmd, delay, crc_l, crc_h</a:t>
            </a:r>
          </a:p>
          <a:p>
            <a:pPr lvl="1">
              <a:lnSpc>
                <a:spcPts val="300"/>
              </a:lnSpc>
              <a:buNone/>
            </a:pPr>
            <a:r>
              <a:rPr altLang="ko-KR"/>
              <a:t>	4. Run script: </a:t>
            </a:r>
            <a:r>
              <a:rPr lang="ko-KR" altLang="en-US" dirty="0"/>
              <a:t>지정 숫자부터 스크립트 실행</a:t>
            </a:r>
            <a:endParaRPr altLang="ko-KR"/>
          </a:p>
          <a:p>
            <a:pPr lvl="1">
              <a:lnSpc>
                <a:spcPts val="300"/>
              </a:lnSpc>
              <a:buNone/>
            </a:pPr>
            <a:r>
              <a:rPr altLang="ko-KR"/>
              <a:t>		Ex) xcmd </a:t>
            </a:r>
            <a:r>
              <a:rPr lang="en-US" altLang="ko-KR" dirty="0"/>
              <a:t>–</a:t>
            </a:r>
            <a:r>
              <a:rPr lang="en-US" altLang="ko-KR" dirty="0" err="1"/>
              <a:t>sr</a:t>
            </a:r>
            <a:r>
              <a:rPr lang="en-US" altLang="ko-KR" dirty="0"/>
              <a:t> 3 //line</a:t>
            </a:r>
            <a:endParaRPr altLang="ko-KR"/>
          </a:p>
          <a:p>
            <a:pPr lvl="1">
              <a:lnSpc>
                <a:spcPts val="300"/>
              </a:lnSpc>
              <a:buNone/>
            </a:pPr>
            <a:r>
              <a:rPr lang="pt-BR" altLang="ko-KR" dirty="0"/>
              <a:t>	5. Stop script: </a:t>
            </a:r>
            <a:r>
              <a:rPr lang="ko-KR" altLang="en-US" dirty="0"/>
              <a:t>스크립트 중지</a:t>
            </a:r>
            <a:endParaRPr lang="pt-BR" altLang="ko-KR" dirty="0"/>
          </a:p>
          <a:p>
            <a:pPr lvl="1">
              <a:lnSpc>
                <a:spcPts val="300"/>
              </a:lnSpc>
              <a:buNone/>
            </a:pPr>
            <a:r>
              <a:rPr lang="pt-BR" altLang="ko-KR" dirty="0"/>
              <a:t>		Ex) xcmd –sp</a:t>
            </a:r>
          </a:p>
          <a:p>
            <a:pPr lvl="1">
              <a:lnSpc>
                <a:spcPts val="300"/>
              </a:lnSpc>
              <a:buNone/>
            </a:pPr>
            <a:r>
              <a:rPr lang="pt-BR" altLang="ko-KR" b="1" dirty="0"/>
              <a:t>Slave Commands</a:t>
            </a:r>
            <a:endParaRPr lang="pt-BR" altLang="ko-KR" dirty="0"/>
          </a:p>
          <a:p>
            <a:pPr marL="228600">
              <a:lnSpc>
                <a:spcPts val="600"/>
              </a:lnSpc>
            </a:pPr>
            <a:r>
              <a:rPr lang="pt-BR" altLang="ko-KR" dirty="0"/>
              <a:t>1. Set color: </a:t>
            </a:r>
            <a:r>
              <a:rPr lang="ko-KR" altLang="en-US" dirty="0"/>
              <a:t>색 </a:t>
            </a:r>
            <a:r>
              <a:rPr lang="ko-KR" altLang="en-US" dirty="0" err="1"/>
              <a:t>셋팅</a:t>
            </a:r>
            <a:endParaRPr lang="pt-BR" altLang="ko-KR" dirty="0"/>
          </a:p>
          <a:p>
            <a:pPr marL="228600">
              <a:lnSpc>
                <a:spcPts val="600"/>
              </a:lnSpc>
            </a:pPr>
            <a:r>
              <a:rPr altLang="ko-KR"/>
              <a:t>	</a:t>
            </a:r>
            <a:r>
              <a:rPr lang="pt-BR" altLang="ko-KR" dirty="0"/>
              <a:t>Ex) xcmd –e 12 8 5 3 a //r, g, b, w, cmd</a:t>
            </a:r>
          </a:p>
          <a:p>
            <a:pPr marL="228600">
              <a:lnSpc>
                <a:spcPts val="600"/>
              </a:lnSpc>
            </a:pPr>
            <a:r>
              <a:rPr lang="pt-BR" altLang="ko-KR" dirty="0"/>
              <a:t>2. Set id: sid </a:t>
            </a:r>
            <a:r>
              <a:rPr lang="ko-KR" altLang="en-US" dirty="0"/>
              <a:t>와 </a:t>
            </a:r>
            <a:r>
              <a:rPr altLang="ko-KR"/>
              <a:t>gid </a:t>
            </a:r>
            <a:r>
              <a:rPr lang="ko-KR" altLang="en-US" dirty="0" err="1"/>
              <a:t>셋팅</a:t>
            </a:r>
            <a:endParaRPr lang="pt-BR" altLang="ko-KR" dirty="0"/>
          </a:p>
          <a:p>
            <a:pPr marL="457200" lvl="1">
              <a:lnSpc>
                <a:spcPts val="600"/>
              </a:lnSpc>
              <a:buNone/>
            </a:pPr>
            <a:r>
              <a:rPr lang="pt-BR" altLang="ko-KR" dirty="0"/>
              <a:t>		</a:t>
            </a:r>
            <a:r>
              <a:rPr altLang="ko-KR"/>
              <a:t>Ex) </a:t>
            </a:r>
            <a:r>
              <a:rPr lang="es-ES" altLang="ko-KR" dirty="0"/>
              <a:t>Ex) xcmd –i 12 //sid</a:t>
            </a:r>
          </a:p>
          <a:p>
            <a:pPr marL="457200" lvl="1">
              <a:lnSpc>
                <a:spcPts val="600"/>
              </a:lnSpc>
              <a:buNone/>
            </a:pPr>
            <a:r>
              <a:rPr lang="es-ES" altLang="ko-KR" dirty="0"/>
              <a:t>                      xcmd –j 1 2 3 4 //gid</a:t>
            </a:r>
            <a:endParaRPr lang="pt-BR" altLang="ko-KR" dirty="0"/>
          </a:p>
          <a:p>
            <a:pPr marL="457200" lvl="1">
              <a:lnSpc>
                <a:spcPts val="600"/>
              </a:lnSpc>
              <a:buNone/>
            </a:pPr>
            <a:endParaRPr altLang="ko-KR"/>
          </a:p>
          <a:p>
            <a:pPr>
              <a:lnSpc>
                <a:spcPts val="6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RF commands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273907"/>
            <a:ext cx="11089797" cy="5584093"/>
          </a:xfrm>
        </p:spPr>
        <p:txBody>
          <a:bodyPr>
            <a:normAutofit/>
          </a:bodyPr>
          <a:lstStyle/>
          <a:p>
            <a:pPr>
              <a:lnSpc>
                <a:spcPts val="600"/>
              </a:lnSpc>
            </a:pPr>
            <a:r>
              <a:rPr lang="pt-BR" altLang="ko-KR" b="1" dirty="0"/>
              <a:t>Slave RF Commands</a:t>
            </a:r>
          </a:p>
          <a:p>
            <a:pPr marL="228600">
              <a:lnSpc>
                <a:spcPts val="600"/>
              </a:lnSpc>
            </a:pPr>
            <a:r>
              <a:rPr lang="pt-BR" altLang="ko-KR" dirty="0"/>
              <a:t>1. Set color: </a:t>
            </a:r>
            <a:r>
              <a:rPr lang="ko-KR" altLang="en-US" dirty="0"/>
              <a:t>색 </a:t>
            </a:r>
            <a:r>
              <a:rPr lang="ko-KR" altLang="en-US" dirty="0" err="1"/>
              <a:t>셋팅</a:t>
            </a:r>
            <a:endParaRPr lang="pt-BR" altLang="ko-KR" dirty="0"/>
          </a:p>
          <a:p>
            <a:pPr marL="228600">
              <a:lnSpc>
                <a:spcPts val="600"/>
              </a:lnSpc>
            </a:pPr>
            <a:r>
              <a:rPr altLang="ko-KR"/>
              <a:t>	Ex) protocol, id, cmd, r, g, b, w, ww, cmd, crc</a:t>
            </a:r>
            <a:endParaRPr lang="pt-BR" altLang="ko-KR" dirty="0"/>
          </a:p>
          <a:p>
            <a:pPr marL="457200" lvl="1">
              <a:lnSpc>
                <a:spcPts val="600"/>
              </a:lnSpc>
              <a:buNone/>
            </a:pPr>
            <a:r>
              <a:rPr lang="pt-BR" altLang="ko-KR" dirty="0"/>
              <a:t>2. Set gid: gid </a:t>
            </a:r>
            <a:r>
              <a:rPr lang="ko-KR" altLang="en-US" dirty="0" err="1"/>
              <a:t>셋팅</a:t>
            </a:r>
            <a:endParaRPr lang="pt-BR" altLang="ko-KR" dirty="0"/>
          </a:p>
          <a:p>
            <a:pPr marL="457200" lvl="1">
              <a:lnSpc>
                <a:spcPts val="600"/>
              </a:lnSpc>
              <a:buNone/>
            </a:pPr>
            <a:r>
              <a:rPr lang="pt-BR" altLang="ko-KR" dirty="0"/>
              <a:t>		</a:t>
            </a:r>
            <a:r>
              <a:rPr altLang="ko-KR"/>
              <a:t>Ex) </a:t>
            </a:r>
            <a:r>
              <a:rPr lang="pt-BR" altLang="ko-KR" dirty="0"/>
              <a:t>protocol, id, cmd, gid, 0, 0, 0, 0, crc </a:t>
            </a:r>
          </a:p>
          <a:p>
            <a:pPr marL="457200" lvl="1">
              <a:lnSpc>
                <a:spcPts val="600"/>
              </a:lnSpc>
              <a:buNone/>
            </a:pPr>
            <a:endParaRPr altLang="ko-KR"/>
          </a:p>
          <a:p>
            <a:pPr>
              <a:lnSpc>
                <a:spcPts val="6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graphicFrame>
        <p:nvGraphicFramePr>
          <p:cNvPr id="7" name="내용 개체 틀 3"/>
          <p:cNvGraphicFramePr>
            <a:graphicFrameLocks/>
          </p:cNvGraphicFramePr>
          <p:nvPr/>
        </p:nvGraphicFramePr>
        <p:xfrm>
          <a:off x="1738492" y="2979224"/>
          <a:ext cx="842150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9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4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Protocol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1: SID</a:t>
                      </a:r>
                    </a:p>
                    <a:p>
                      <a:pPr latinLnBrk="1"/>
                      <a:r>
                        <a:rPr lang="en-US" altLang="ko-KR" dirty="0"/>
                        <a:t>2:</a:t>
                      </a:r>
                      <a:r>
                        <a:rPr lang="en-US" altLang="ko-KR" baseline="0" dirty="0"/>
                        <a:t> MAC</a:t>
                      </a:r>
                    </a:p>
                    <a:p>
                      <a:pPr latinLnBrk="1"/>
                      <a:r>
                        <a:rPr lang="en-US" altLang="ko-KR" baseline="0" dirty="0"/>
                        <a:t>3~6: GID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GID: 1~254, SID: 1~10000, MAC: 6 bytes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err="1"/>
                        <a:t>cmd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3: Set color, 4: Set GID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Set color: r, g, b, w, </a:t>
                      </a:r>
                      <a:r>
                        <a:rPr lang="en-US" altLang="ko-KR" sz="1600" dirty="0" err="1"/>
                        <a:t>ww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cmd</a:t>
                      </a:r>
                      <a:endParaRPr lang="en-US" altLang="ko-KR" sz="16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Set </a:t>
                      </a:r>
                      <a:r>
                        <a:rPr lang="en-US" altLang="ko-KR" sz="1600" baseline="0" dirty="0" err="1"/>
                        <a:t>gid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en-US" altLang="ko-KR" sz="1600" baseline="0" dirty="0" err="1"/>
                        <a:t>gid</a:t>
                      </a:r>
                      <a:r>
                        <a:rPr lang="en-US" altLang="ko-KR" sz="1600" baseline="0" dirty="0"/>
                        <a:t>#, </a:t>
                      </a:r>
                      <a:r>
                        <a:rPr lang="en-US" altLang="ko-KR" sz="1600" baseline="0" dirty="0" err="1"/>
                        <a:t>gid</a:t>
                      </a:r>
                      <a:r>
                        <a:rPr lang="en-US" altLang="ko-KR" sz="1600" baseline="0" dirty="0"/>
                        <a:t>, 0, 0, 0, 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CRC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script sample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816" y="1389593"/>
            <a:ext cx="9385300" cy="49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장비 </a:t>
            </a:r>
            <a:r>
              <a:rPr lang="en-US" altLang="ko-KR" dirty="0"/>
              <a:t>&amp; TOOLS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57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8773837" cy="4990592"/>
          </a:xfrm>
        </p:spPr>
        <p:txBody>
          <a:bodyPr>
            <a:normAutofit/>
          </a:bodyPr>
          <a:lstStyle/>
          <a:p>
            <a:pPr marL="228600" lvl="0" indent="-228600">
              <a:lnSpc>
                <a:spcPct val="60000"/>
              </a:lnSpc>
              <a:buFontTx/>
              <a:buAutoNum type="arabicPeriod"/>
              <a:defRPr/>
            </a:pPr>
            <a:r>
              <a:rPr altLang="ko-KR" sz="2400"/>
              <a:t> PC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Internet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Uart </a:t>
            </a:r>
            <a:r>
              <a:rPr lang="ko-KR" altLang="en-US" sz="2400" dirty="0"/>
              <a:t>연결하고 </a:t>
            </a:r>
            <a:r>
              <a:rPr altLang="ko-KR" sz="2400"/>
              <a:t>Reset, Boot_01 button </a:t>
            </a:r>
            <a:r>
              <a:rPr lang="ko-KR" altLang="en-US" sz="2400" dirty="0"/>
              <a:t>연결</a:t>
            </a:r>
            <a:endParaRPr altLang="ko-KR" sz="2400"/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Download tool </a:t>
            </a:r>
            <a:r>
              <a:rPr lang="ko-KR" altLang="en-US" sz="2400" dirty="0"/>
              <a:t>준비</a:t>
            </a:r>
            <a:endParaRPr altLang="ko-KR" sz="2400"/>
          </a:p>
          <a:p>
            <a:pPr marL="228600" indent="-228600">
              <a:lnSpc>
                <a:spcPct val="60000"/>
              </a:lnSpc>
              <a:buFontTx/>
              <a:buAutoNum type="arabicPeriod"/>
            </a:pPr>
            <a:r>
              <a:rPr altLang="ko-KR" sz="2400"/>
              <a:t> Master board </a:t>
            </a:r>
            <a:r>
              <a:rPr lang="en-US" altLang="ko-KR" sz="2400" dirty="0"/>
              <a:t>–</a:t>
            </a:r>
            <a:r>
              <a:rPr altLang="ko-KR" sz="2400"/>
              <a:t> BM mode</a:t>
            </a:r>
            <a:r>
              <a:rPr lang="ko-KR" altLang="en-US" sz="2400" dirty="0" err="1"/>
              <a:t>로</a:t>
            </a:r>
            <a:r>
              <a:rPr lang="ko-KR" altLang="en-US" sz="2400" dirty="0"/>
              <a:t> </a:t>
            </a:r>
            <a:r>
              <a:rPr altLang="ko-KR" sz="2400"/>
              <a:t>activation</a:t>
            </a:r>
          </a:p>
          <a:p>
            <a:pPr marL="228600" indent="-228600">
              <a:lnSpc>
                <a:spcPct val="60000"/>
              </a:lnSpc>
              <a:buFontTx/>
              <a:buAutoNum type="arabicPeriod"/>
            </a:pPr>
            <a:r>
              <a:rPr altLang="ko-KR" sz="2400"/>
              <a:t> Download tool &amp; firmware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Esptool.exe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Down.bat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Acti.bat</a:t>
            </a:r>
          </a:p>
          <a:p>
            <a:pPr marL="685800" lvl="1">
              <a:lnSpc>
                <a:spcPct val="60000"/>
              </a:lnSpc>
              <a:buFontTx/>
              <a:buAutoNum type="arabicPeriod"/>
            </a:pPr>
            <a:r>
              <a:rPr altLang="ko-KR" sz="2400"/>
              <a:t>X3.bin</a:t>
            </a:r>
          </a:p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04680" y="2724680"/>
            <a:ext cx="33051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공정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10780437" cy="5007525"/>
          </a:xfrm>
        </p:spPr>
        <p:txBody>
          <a:bodyPr>
            <a:normAutofit/>
          </a:bodyPr>
          <a:lstStyle/>
          <a:p>
            <a:pPr marL="457200" lvl="1">
              <a:lnSpc>
                <a:spcPts val="1080"/>
              </a:lnSpc>
              <a:buAutoNum type="arabicPeriod"/>
            </a:pPr>
            <a:r>
              <a:rPr lang="en-US" altLang="ko-KR" sz="1800" dirty="0"/>
              <a:t> S</a:t>
            </a:r>
            <a:r>
              <a:rPr altLang="ko-KR" sz="1800"/>
              <a:t>et boot mode: </a:t>
            </a:r>
          </a:p>
          <a:p>
            <a:pPr marL="914400" lvl="2">
              <a:lnSpc>
                <a:spcPts val="1080"/>
              </a:lnSpc>
              <a:buNone/>
            </a:pPr>
            <a:r>
              <a:rPr altLang="ko-KR" sz="1800"/>
              <a:t>- Connector </a:t>
            </a:r>
            <a:r>
              <a:rPr lang="ko-KR" altLang="en-US" sz="1800" dirty="0"/>
              <a:t>연결</a:t>
            </a:r>
            <a:endParaRPr altLang="ko-KR" sz="1800"/>
          </a:p>
          <a:p>
            <a:pPr marL="914400" lvl="2">
              <a:lnSpc>
                <a:spcPts val="1080"/>
              </a:lnSpc>
              <a:buNone/>
            </a:pPr>
            <a:r>
              <a:rPr altLang="ko-KR" sz="1800"/>
              <a:t>- boot01</a:t>
            </a:r>
            <a:r>
              <a:rPr lang="ko-KR" altLang="en-US" sz="1800" dirty="0" err="1"/>
              <a:t>버튼누른</a:t>
            </a:r>
            <a:r>
              <a:rPr lang="ko-KR" altLang="en-US" sz="1800" dirty="0"/>
              <a:t> 상태에서 </a:t>
            </a:r>
            <a:r>
              <a:rPr altLang="ko-KR" sz="1800"/>
              <a:t>reset </a:t>
            </a:r>
            <a:r>
              <a:rPr lang="ko-KR" altLang="en-US" sz="1800" dirty="0"/>
              <a:t>눌렀다 놓음</a:t>
            </a:r>
            <a:endParaRPr altLang="ko-KR" sz="1800"/>
          </a:p>
          <a:p>
            <a:pPr marL="457200" lvl="1">
              <a:lnSpc>
                <a:spcPts val="1080"/>
              </a:lnSpc>
              <a:buAutoNum type="arabicPeriod"/>
            </a:pPr>
            <a:r>
              <a:rPr altLang="ko-KR" sz="1800"/>
              <a:t> down 3</a:t>
            </a:r>
          </a:p>
          <a:p>
            <a:pPr marL="914400" lvl="2">
              <a:lnSpc>
                <a:spcPts val="1080"/>
              </a:lnSpc>
              <a:buNone/>
            </a:pPr>
            <a:r>
              <a:rPr lang="en-US" altLang="ko-KR" sz="1800" dirty="0"/>
              <a:t>- C</a:t>
            </a:r>
            <a:r>
              <a:rPr altLang="ko-KR" sz="1800"/>
              <a:t>ommand</a:t>
            </a:r>
            <a:r>
              <a:rPr lang="ko-KR" altLang="en-US" sz="1800" dirty="0"/>
              <a:t>창에서 </a:t>
            </a:r>
            <a:r>
              <a:rPr altLang="ko-KR" sz="1800"/>
              <a:t>com port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지정하여 보냄</a:t>
            </a:r>
            <a:endParaRPr altLang="ko-KR" sz="1800"/>
          </a:p>
          <a:p>
            <a:pPr marL="457200" lvl="1">
              <a:lnSpc>
                <a:spcPts val="1080"/>
              </a:lnSpc>
              <a:buAutoNum type="arabicPeriod"/>
            </a:pPr>
            <a:r>
              <a:rPr lang="en-US" altLang="ko-KR" sz="1800" dirty="0"/>
              <a:t> R</a:t>
            </a:r>
            <a:r>
              <a:rPr altLang="ko-KR" sz="1800"/>
              <a:t>eset button</a:t>
            </a:r>
            <a:r>
              <a:rPr lang="ko-KR" altLang="en-US" sz="1800" dirty="0"/>
              <a:t>을 눌러 </a:t>
            </a:r>
            <a:r>
              <a:rPr altLang="ko-KR" sz="1800"/>
              <a:t>reset </a:t>
            </a:r>
            <a:r>
              <a:rPr lang="ko-KR" altLang="en-US" sz="1800" dirty="0"/>
              <a:t>시킴</a:t>
            </a:r>
            <a:endParaRPr altLang="ko-KR" sz="1800"/>
          </a:p>
          <a:p>
            <a:pPr marL="457200" lvl="1">
              <a:lnSpc>
                <a:spcPts val="1080"/>
              </a:lnSpc>
              <a:buFont typeface="Arial" panose="020B0604020202020204" pitchFamily="34" charset="0"/>
              <a:buAutoNum type="arabicPeriod"/>
            </a:pPr>
            <a:r>
              <a:rPr altLang="ko-KR" sz="1800"/>
              <a:t> acti 3 B S</a:t>
            </a:r>
          </a:p>
          <a:p>
            <a:pPr marL="914400" lvl="2">
              <a:lnSpc>
                <a:spcPts val="1080"/>
              </a:lnSpc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Activation</a:t>
            </a:r>
            <a:r>
              <a:rPr lang="ko-KR" altLang="en-US" sz="1800" dirty="0"/>
              <a:t>을 시키기 위해 </a:t>
            </a:r>
            <a:r>
              <a:rPr lang="en-US" altLang="ko-KR" sz="1800" dirty="0"/>
              <a:t>C</a:t>
            </a:r>
            <a:r>
              <a:rPr altLang="ko-KR" sz="1800"/>
              <a:t>omport </a:t>
            </a:r>
            <a:r>
              <a:rPr lang="ko-KR" altLang="en-US" sz="1800" dirty="0"/>
              <a:t>지정하여 위 명령 보냄</a:t>
            </a:r>
            <a:endParaRPr altLang="ko-KR" sz="1800"/>
          </a:p>
          <a:p>
            <a:pPr marL="457200" lvl="1">
              <a:lnSpc>
                <a:spcPts val="1080"/>
              </a:lnSpc>
              <a:buAutoNum type="arabicPeriod"/>
            </a:pPr>
            <a:r>
              <a:rPr altLang="ko-KR" sz="1800"/>
              <a:t> Test </a:t>
            </a:r>
          </a:p>
          <a:p>
            <a:pPr marL="914400" lvl="2">
              <a:lnSpc>
                <a:spcPts val="1080"/>
              </a:lnSpc>
              <a:buAutoNum type="arabicPeriod"/>
            </a:pPr>
            <a:r>
              <a:rPr altLang="ko-KR" sz="1800"/>
              <a:t> Reset</a:t>
            </a:r>
            <a:r>
              <a:rPr lang="ko-KR" altLang="en-US" sz="1800" dirty="0"/>
              <a:t>을 시킴</a:t>
            </a:r>
            <a:endParaRPr altLang="ko-KR" sz="1800"/>
          </a:p>
          <a:p>
            <a:pPr marL="914400" lvl="2">
              <a:lnSpc>
                <a:spcPts val="1080"/>
              </a:lnSpc>
              <a:buAutoNum type="arabicPeriod"/>
            </a:pPr>
            <a:r>
              <a:rPr altLang="ko-KR" sz="1800"/>
              <a:t> LED test : Red</a:t>
            </a:r>
            <a:r>
              <a:rPr lang="ko-KR" altLang="en-US" sz="1800" dirty="0">
                <a:sym typeface="Wingdings" pitchFamily="2" charset="2"/>
              </a:rPr>
              <a:t></a:t>
            </a:r>
            <a:r>
              <a:rPr altLang="ko-KR" sz="1800"/>
              <a:t>Green</a:t>
            </a:r>
            <a:r>
              <a:rPr lang="ko-KR" altLang="en-US" sz="1800" dirty="0">
                <a:sym typeface="Wingdings" pitchFamily="2" charset="2"/>
              </a:rPr>
              <a:t></a:t>
            </a:r>
            <a:r>
              <a:rPr altLang="ko-KR" sz="1800">
                <a:sym typeface="Wingdings" pitchFamily="2" charset="2"/>
              </a:rPr>
              <a:t>Blue</a:t>
            </a:r>
            <a:r>
              <a:rPr lang="ko-KR" altLang="en-US" sz="1800" dirty="0">
                <a:sym typeface="Wingdings" pitchFamily="2" charset="2"/>
              </a:rPr>
              <a:t></a:t>
            </a:r>
            <a:r>
              <a:rPr altLang="ko-KR" sz="1800">
                <a:sym typeface="Wingdings" pitchFamily="2" charset="2"/>
              </a:rPr>
              <a:t>White</a:t>
            </a:r>
            <a:r>
              <a:rPr lang="ko-KR" altLang="en-US" sz="1800" dirty="0">
                <a:sym typeface="Wingdings" pitchFamily="2" charset="2"/>
              </a:rPr>
              <a:t></a:t>
            </a:r>
            <a:r>
              <a:rPr altLang="ko-KR" sz="1800">
                <a:sym typeface="Wingdings" pitchFamily="2" charset="2"/>
              </a:rPr>
              <a:t>Warm white</a:t>
            </a:r>
            <a:r>
              <a:rPr lang="ko-KR" altLang="en-US" sz="1800" dirty="0">
                <a:sym typeface="Wingdings" pitchFamily="2" charset="2"/>
              </a:rPr>
              <a:t> 켜지는지 확인</a:t>
            </a:r>
            <a:endParaRPr altLang="ko-KR" sz="1800">
              <a:sym typeface="Wingdings" pitchFamily="2" charset="2"/>
            </a:endParaRPr>
          </a:p>
          <a:p>
            <a:pPr marL="914400" lvl="2">
              <a:lnSpc>
                <a:spcPts val="1080"/>
              </a:lnSpc>
              <a:buAutoNum type="arabicPeriod"/>
            </a:pPr>
            <a:r>
              <a:rPr altLang="ko-KR" sz="1800"/>
              <a:t> RF test : Master </a:t>
            </a:r>
            <a:r>
              <a:rPr lang="ko-KR" altLang="en-US" sz="1800" dirty="0"/>
              <a:t>보드 명령에 따라 </a:t>
            </a:r>
            <a:r>
              <a:rPr altLang="ko-KR" sz="1800"/>
              <a:t>LED </a:t>
            </a:r>
            <a:r>
              <a:rPr lang="ko-KR" altLang="en-US" sz="1800" dirty="0"/>
              <a:t>켜지는지 확인</a:t>
            </a:r>
            <a:endParaRPr altLang="ko-KR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8791" y="1769534"/>
            <a:ext cx="3036893" cy="316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Download pin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59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060575"/>
            <a:ext cx="86868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BOT580C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D11C0-19B2-4A87-93CD-6A40060263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465" y="2255370"/>
            <a:ext cx="6213435" cy="37311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1017B4-48E3-407E-A703-955E362F5D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308" y="1446542"/>
            <a:ext cx="4137516" cy="189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EB233-9B13-482C-9DC6-88E3F67F323F}"/>
              </a:ext>
            </a:extLst>
          </p:cNvPr>
          <p:cNvSpPr txBox="1"/>
          <p:nvPr/>
        </p:nvSpPr>
        <p:spPr>
          <a:xfrm>
            <a:off x="7824330" y="2578309"/>
            <a:ext cx="449162" cy="938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9 10</a:t>
            </a:r>
          </a:p>
          <a:p>
            <a:r>
              <a:rPr lang="en-US" altLang="ko-KR" sz="1100" dirty="0"/>
              <a:t>7 8</a:t>
            </a:r>
          </a:p>
          <a:p>
            <a:r>
              <a:rPr lang="en-US" altLang="ko-KR" sz="1100" dirty="0"/>
              <a:t>5 6</a:t>
            </a:r>
          </a:p>
          <a:p>
            <a:r>
              <a:rPr lang="en-US" altLang="ko-KR" sz="1100" dirty="0"/>
              <a:t>3 4</a:t>
            </a:r>
          </a:p>
          <a:p>
            <a:r>
              <a:rPr lang="en-US" altLang="ko-KR" sz="1100" dirty="0"/>
              <a:t>1 2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B4159-EA11-42A8-BA0A-F330104BC65C}"/>
              </a:ext>
            </a:extLst>
          </p:cNvPr>
          <p:cNvSpPr txBox="1"/>
          <p:nvPr/>
        </p:nvSpPr>
        <p:spPr>
          <a:xfrm>
            <a:off x="8655732" y="2447504"/>
            <a:ext cx="7986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(#10) GND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87248D-9483-4844-899A-38D7A00B1E8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216771" y="2570615"/>
            <a:ext cx="438961" cy="12311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5706C-7E6D-457F-82C3-EEFF68D62924}"/>
              </a:ext>
            </a:extLst>
          </p:cNvPr>
          <p:cNvSpPr txBox="1"/>
          <p:nvPr/>
        </p:nvSpPr>
        <p:spPr>
          <a:xfrm>
            <a:off x="8655732" y="2802089"/>
            <a:ext cx="11560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(#8) Tact Switch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3EB141B-53F0-4DF9-B366-33AF89AEADC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171051" y="2865538"/>
            <a:ext cx="484681" cy="5966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A57651-A5D8-48F7-BAB5-329EA58E9C8B}"/>
              </a:ext>
            </a:extLst>
          </p:cNvPr>
          <p:cNvSpPr txBox="1"/>
          <p:nvPr/>
        </p:nvSpPr>
        <p:spPr>
          <a:xfrm>
            <a:off x="6342270" y="2865538"/>
            <a:ext cx="11047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(#5) LED Green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19DB26-3F92-45A6-9806-A1F4875A34E3}"/>
              </a:ext>
            </a:extLst>
          </p:cNvPr>
          <p:cNvCxnSpPr>
            <a:cxnSpLocks/>
            <a:stCxn id="13" idx="1"/>
            <a:endCxn id="21" idx="3"/>
          </p:cNvCxnSpPr>
          <p:nvPr/>
        </p:nvCxnSpPr>
        <p:spPr>
          <a:xfrm flipH="1" flipV="1">
            <a:off x="7447060" y="2988649"/>
            <a:ext cx="377270" cy="5902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83068C-6AA6-4911-856C-E1B75C423A4F}"/>
              </a:ext>
            </a:extLst>
          </p:cNvPr>
          <p:cNvSpPr txBox="1"/>
          <p:nvPr/>
        </p:nvSpPr>
        <p:spPr>
          <a:xfrm>
            <a:off x="6342270" y="3181579"/>
            <a:ext cx="97975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(#3) LED Red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EBFD27-E358-4BC5-A354-62A337A6E08B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7322025" y="3230038"/>
            <a:ext cx="541516" cy="7465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E96429B-AC16-446A-926C-BCAD2F4C4064}"/>
              </a:ext>
            </a:extLst>
          </p:cNvPr>
          <p:cNvSpPr txBox="1"/>
          <p:nvPr/>
        </p:nvSpPr>
        <p:spPr>
          <a:xfrm>
            <a:off x="7474875" y="4915501"/>
            <a:ext cx="78098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(#1) 5VDC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E17DA3-F07A-4754-BCB1-F5CE42D031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030720" y="4990592"/>
            <a:ext cx="444155" cy="4802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2793C04-6E79-4FC4-990B-E851F7513C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0359" y="3892913"/>
            <a:ext cx="2987040" cy="1359337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069B4C3-AFFD-43B7-BC69-A3AE7D0BA258}"/>
              </a:ext>
            </a:extLst>
          </p:cNvPr>
          <p:cNvCxnSpPr>
            <a:cxnSpLocks/>
            <a:stCxn id="38" idx="1"/>
            <a:endCxn id="12" idx="3"/>
          </p:cNvCxnSpPr>
          <p:nvPr/>
        </p:nvCxnSpPr>
        <p:spPr>
          <a:xfrm rot="10800000">
            <a:off x="4831825" y="2394467"/>
            <a:ext cx="652365" cy="75401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9C1320-3878-4991-81AA-7EACE0A39698}"/>
              </a:ext>
            </a:extLst>
          </p:cNvPr>
          <p:cNvSpPr/>
          <p:nvPr/>
        </p:nvSpPr>
        <p:spPr>
          <a:xfrm>
            <a:off x="5484189" y="2447504"/>
            <a:ext cx="979755" cy="14019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4F1C8-30E9-4C41-84C1-86DE9E7E1CD7}"/>
              </a:ext>
            </a:extLst>
          </p:cNvPr>
          <p:cNvSpPr/>
          <p:nvPr/>
        </p:nvSpPr>
        <p:spPr>
          <a:xfrm>
            <a:off x="6071287" y="4572097"/>
            <a:ext cx="1101673" cy="4665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0EBD6D-032E-44F8-806C-245043897D4B}"/>
              </a:ext>
            </a:extLst>
          </p:cNvPr>
          <p:cNvCxnSpPr>
            <a:cxnSpLocks/>
            <a:stCxn id="40" idx="1"/>
            <a:endCxn id="34" idx="3"/>
          </p:cNvCxnSpPr>
          <p:nvPr/>
        </p:nvCxnSpPr>
        <p:spPr>
          <a:xfrm flipH="1" flipV="1">
            <a:off x="4857399" y="4572582"/>
            <a:ext cx="1213888" cy="23277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0226A55-E77C-4E00-9D30-46502014D006}"/>
              </a:ext>
            </a:extLst>
          </p:cNvPr>
          <p:cNvSpPr txBox="1"/>
          <p:nvPr/>
        </p:nvSpPr>
        <p:spPr>
          <a:xfrm>
            <a:off x="7447060" y="4631734"/>
            <a:ext cx="13596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(#2) Tx (From MCU)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C950C5-6622-416E-8AEB-8ABC31E6E7A0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894665" y="4754845"/>
            <a:ext cx="552395" cy="19820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032C71-4732-45EE-B7FA-02A64363E28A}"/>
              </a:ext>
            </a:extLst>
          </p:cNvPr>
          <p:cNvSpPr txBox="1"/>
          <p:nvPr/>
        </p:nvSpPr>
        <p:spPr>
          <a:xfrm>
            <a:off x="7447060" y="4321688"/>
            <a:ext cx="119616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(#3) Rx (To MCU)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9CC3DBC-A1F6-4030-BCCA-8B66254CF34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693892" y="4444799"/>
            <a:ext cx="753168" cy="40914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A62DAA-317C-4232-8FB5-712394A22992}"/>
              </a:ext>
            </a:extLst>
          </p:cNvPr>
          <p:cNvSpPr txBox="1"/>
          <p:nvPr/>
        </p:nvSpPr>
        <p:spPr>
          <a:xfrm>
            <a:off x="4749833" y="4806458"/>
            <a:ext cx="7280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(#8) GND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00CEA65-5CFD-4C5B-ACEA-B4192F67E300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5477917" y="4853945"/>
            <a:ext cx="709420" cy="75624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4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BOT580G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D11C0-19B2-4A87-93CD-6A40060263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465" y="2255370"/>
            <a:ext cx="6213435" cy="3731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EB233-9B13-482C-9DC6-88E3F67F323F}"/>
              </a:ext>
            </a:extLst>
          </p:cNvPr>
          <p:cNvSpPr txBox="1"/>
          <p:nvPr/>
        </p:nvSpPr>
        <p:spPr>
          <a:xfrm>
            <a:off x="7824330" y="2578309"/>
            <a:ext cx="449162" cy="938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9 10</a:t>
            </a:r>
          </a:p>
          <a:p>
            <a:r>
              <a:rPr lang="en-US" altLang="ko-KR" sz="1100" dirty="0"/>
              <a:t>7 8</a:t>
            </a:r>
          </a:p>
          <a:p>
            <a:r>
              <a:rPr lang="en-US" altLang="ko-KR" sz="1100" dirty="0"/>
              <a:t>5 6</a:t>
            </a:r>
          </a:p>
          <a:p>
            <a:r>
              <a:rPr lang="en-US" altLang="ko-KR" sz="1100" dirty="0"/>
              <a:t>3 4</a:t>
            </a:r>
          </a:p>
          <a:p>
            <a:r>
              <a:rPr lang="en-US" altLang="ko-KR" sz="1100" dirty="0"/>
              <a:t>1 2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B4159-EA11-42A8-BA0A-F330104BC65C}"/>
              </a:ext>
            </a:extLst>
          </p:cNvPr>
          <p:cNvSpPr txBox="1"/>
          <p:nvPr/>
        </p:nvSpPr>
        <p:spPr>
          <a:xfrm>
            <a:off x="8655732" y="2447504"/>
            <a:ext cx="7986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(#10) GND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87248D-9483-4844-899A-38D7A00B1E8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216771" y="2570615"/>
            <a:ext cx="438961" cy="12311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5706C-7E6D-457F-82C3-EEFF68D62924}"/>
              </a:ext>
            </a:extLst>
          </p:cNvPr>
          <p:cNvSpPr txBox="1"/>
          <p:nvPr/>
        </p:nvSpPr>
        <p:spPr>
          <a:xfrm>
            <a:off x="8655732" y="2802089"/>
            <a:ext cx="11560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(#8) Tact Switch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3EB141B-53F0-4DF9-B366-33AF89AEADC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171051" y="2865538"/>
            <a:ext cx="484681" cy="5966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A57651-A5D8-48F7-BAB5-329EA58E9C8B}"/>
              </a:ext>
            </a:extLst>
          </p:cNvPr>
          <p:cNvSpPr txBox="1"/>
          <p:nvPr/>
        </p:nvSpPr>
        <p:spPr>
          <a:xfrm>
            <a:off x="6342270" y="2865538"/>
            <a:ext cx="11047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(#5) LED Green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19DB26-3F92-45A6-9806-A1F4875A34E3}"/>
              </a:ext>
            </a:extLst>
          </p:cNvPr>
          <p:cNvCxnSpPr>
            <a:cxnSpLocks/>
            <a:stCxn id="13" idx="1"/>
            <a:endCxn id="21" idx="3"/>
          </p:cNvCxnSpPr>
          <p:nvPr/>
        </p:nvCxnSpPr>
        <p:spPr>
          <a:xfrm flipH="1" flipV="1">
            <a:off x="7447060" y="2988649"/>
            <a:ext cx="377270" cy="5902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83068C-6AA6-4911-856C-E1B75C423A4F}"/>
              </a:ext>
            </a:extLst>
          </p:cNvPr>
          <p:cNvSpPr txBox="1"/>
          <p:nvPr/>
        </p:nvSpPr>
        <p:spPr>
          <a:xfrm>
            <a:off x="6342270" y="3181579"/>
            <a:ext cx="97975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(#3) LED Red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EBFD27-E358-4BC5-A354-62A337A6E08B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7322025" y="3230038"/>
            <a:ext cx="541516" cy="7465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E96429B-AC16-446A-926C-BCAD2F4C4064}"/>
              </a:ext>
            </a:extLst>
          </p:cNvPr>
          <p:cNvSpPr txBox="1"/>
          <p:nvPr/>
        </p:nvSpPr>
        <p:spPr>
          <a:xfrm>
            <a:off x="7474875" y="4915501"/>
            <a:ext cx="78098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(#1) 5VDC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E17DA3-F07A-4754-BCB1-F5CE42D031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030720" y="4990592"/>
            <a:ext cx="444155" cy="4802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2793C04-6E79-4FC4-990B-E851F7513C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0359" y="3892913"/>
            <a:ext cx="2987040" cy="1359337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069B4C3-AFFD-43B7-BC69-A3AE7D0BA258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5205896" y="2693725"/>
            <a:ext cx="278293" cy="45475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9C1320-3878-4991-81AA-7EACE0A39698}"/>
              </a:ext>
            </a:extLst>
          </p:cNvPr>
          <p:cNvSpPr/>
          <p:nvPr/>
        </p:nvSpPr>
        <p:spPr>
          <a:xfrm>
            <a:off x="5484189" y="2447504"/>
            <a:ext cx="979755" cy="140194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4F1C8-30E9-4C41-84C1-86DE9E7E1CD7}"/>
              </a:ext>
            </a:extLst>
          </p:cNvPr>
          <p:cNvSpPr/>
          <p:nvPr/>
        </p:nvSpPr>
        <p:spPr>
          <a:xfrm>
            <a:off x="6071287" y="4572097"/>
            <a:ext cx="1101673" cy="4665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0EBD6D-032E-44F8-806C-245043897D4B}"/>
              </a:ext>
            </a:extLst>
          </p:cNvPr>
          <p:cNvCxnSpPr>
            <a:cxnSpLocks/>
            <a:stCxn id="40" idx="1"/>
            <a:endCxn id="34" idx="3"/>
          </p:cNvCxnSpPr>
          <p:nvPr/>
        </p:nvCxnSpPr>
        <p:spPr>
          <a:xfrm flipH="1" flipV="1">
            <a:off x="4857399" y="4572582"/>
            <a:ext cx="1213888" cy="23277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0226A55-E77C-4E00-9D30-46502014D006}"/>
              </a:ext>
            </a:extLst>
          </p:cNvPr>
          <p:cNvSpPr txBox="1"/>
          <p:nvPr/>
        </p:nvSpPr>
        <p:spPr>
          <a:xfrm>
            <a:off x="7447060" y="4631734"/>
            <a:ext cx="135966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(#2) Tx (From MCU)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C950C5-6622-416E-8AEB-8ABC31E6E7A0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894665" y="4754845"/>
            <a:ext cx="552395" cy="19820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032C71-4732-45EE-B7FA-02A64363E28A}"/>
              </a:ext>
            </a:extLst>
          </p:cNvPr>
          <p:cNvSpPr txBox="1"/>
          <p:nvPr/>
        </p:nvSpPr>
        <p:spPr>
          <a:xfrm>
            <a:off x="7447060" y="4321688"/>
            <a:ext cx="119616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(#3) Rx (To MCU)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9CC3DBC-A1F6-4030-BCCA-8B66254CF34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693892" y="4444799"/>
            <a:ext cx="753168" cy="40914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A62DAA-317C-4232-8FB5-712394A22992}"/>
              </a:ext>
            </a:extLst>
          </p:cNvPr>
          <p:cNvSpPr txBox="1"/>
          <p:nvPr/>
        </p:nvSpPr>
        <p:spPr>
          <a:xfrm>
            <a:off x="4749833" y="4806458"/>
            <a:ext cx="72808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(#8) GND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00CEA65-5CFD-4C5B-ACEA-B4192F67E300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5477917" y="4853945"/>
            <a:ext cx="709420" cy="75624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024" y="1509369"/>
            <a:ext cx="4069166" cy="171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304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08EB0-6860-46E7-9A9F-12D4C0D7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F/W </a:t>
            </a:r>
            <a:r>
              <a:rPr lang="ko-KR" altLang="en-US" dirty="0"/>
              <a:t>다운로드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9BFCF-65E6-43EB-896F-987119E86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3BEEA6-54F2-4708-90D1-6E96CD2CAF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9921" y="1343061"/>
            <a:ext cx="7508814" cy="418228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90BCF42-118D-41C6-A76B-B7470E143B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4557" y="5362988"/>
            <a:ext cx="11089797" cy="1154190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F/W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: c:\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10 F M ; com port,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(F: Flow, C: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충전기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G: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빌전폴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M or S (Master or Slave) </a:t>
            </a:r>
            <a:r>
              <a:rPr lang="en-US" altLang="ko-KR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=&gt; BOT580</a:t>
            </a:r>
            <a:r>
              <a:rPr lang="ko-KR" altLang="en-US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관련 서버가 필요하지만</a:t>
            </a:r>
            <a:r>
              <a:rPr altLang="ko-KR" sz="1400" b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BOT590</a:t>
            </a:r>
            <a:r>
              <a:rPr lang="ko-KR" altLang="en-US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서버가 필요 없도록 개발할 것</a:t>
            </a:r>
          </a:p>
        </p:txBody>
      </p:sp>
    </p:spTree>
    <p:extLst>
      <p:ext uri="{BB962C8B-B14F-4D97-AF65-F5344CB8AC3E}">
        <p14:creationId xmlns:p14="http://schemas.microsoft.com/office/powerpoint/2010/main" val="193990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Xcmd</a:t>
            </a:r>
            <a:r>
              <a:rPr lang="en-US" altLang="ko-KR" dirty="0"/>
              <a:t> –x mode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9797" cy="4965192"/>
          </a:xfrm>
        </p:spPr>
        <p:txBody>
          <a:bodyPr/>
          <a:lstStyle/>
          <a:p>
            <a:pPr>
              <a:lnSpc>
                <a:spcPts val="600"/>
              </a:lnSpc>
            </a:pPr>
            <a:r>
              <a:rPr altLang="ko-KR"/>
              <a:t>#define MASTER        (1&lt;&lt;0)</a:t>
            </a:r>
          </a:p>
          <a:p>
            <a:pPr>
              <a:lnSpc>
                <a:spcPts val="600"/>
              </a:lnSpc>
            </a:pPr>
            <a:r>
              <a:rPr altLang="ko-KR"/>
              <a:t>#define SLAVE         (1&lt;&lt;1)</a:t>
            </a:r>
          </a:p>
          <a:p>
            <a:pPr>
              <a:lnSpc>
                <a:spcPts val="600"/>
              </a:lnSpc>
            </a:pPr>
            <a:r>
              <a:rPr altLang="ko-KR"/>
              <a:t>#define FLOW_METER    (1&lt;&lt;2)</a:t>
            </a:r>
          </a:p>
          <a:p>
            <a:pPr>
              <a:lnSpc>
                <a:spcPts val="600"/>
              </a:lnSpc>
            </a:pPr>
            <a:r>
              <a:rPr altLang="ko-KR"/>
              <a:t>#define CHARGE_POLE   (1&lt;&lt;3)</a:t>
            </a:r>
          </a:p>
          <a:p>
            <a:pPr>
              <a:lnSpc>
                <a:spcPts val="600"/>
              </a:lnSpc>
            </a:pPr>
            <a:r>
              <a:rPr altLang="ko-KR"/>
              <a:t>#define PWR_GENERATOR (1&lt;&lt;4)</a:t>
            </a:r>
          </a:p>
          <a:p>
            <a:pPr>
              <a:lnSpc>
                <a:spcPts val="600"/>
              </a:lnSpc>
            </a:pPr>
            <a:r>
              <a:rPr altLang="ko-KR"/>
              <a:t>#define SMART_BULB    (1&lt;&lt;5)</a:t>
            </a:r>
          </a:p>
          <a:p>
            <a:pPr>
              <a:lnSpc>
                <a:spcPts val="600"/>
              </a:lnSpc>
            </a:pPr>
            <a:r>
              <a:rPr altLang="ko-KR"/>
              <a:t>#define RF447         (1&lt;&lt;6)</a:t>
            </a:r>
          </a:p>
          <a:p>
            <a:pPr>
              <a:lnSpc>
                <a:spcPts val="600"/>
              </a:lnSpc>
            </a:pPr>
            <a:r>
              <a:rPr altLang="ko-KR"/>
              <a:t>#define RF900         (1&lt;&lt;7)</a:t>
            </a:r>
          </a:p>
          <a:p>
            <a:pPr>
              <a:lnSpc>
                <a:spcPts val="600"/>
              </a:lnSpc>
            </a:pPr>
            <a:r>
              <a:rPr altLang="ko-KR"/>
              <a:t>#define USE_RTC       (1&lt;&lt;8)</a:t>
            </a:r>
          </a:p>
          <a:p>
            <a:pPr>
              <a:lnSpc>
                <a:spcPts val="600"/>
              </a:lnSpc>
            </a:pPr>
            <a:r>
              <a:rPr altLang="ko-KR"/>
              <a:t>#define ADC6          (1&lt;&lt;9)</a:t>
            </a:r>
          </a:p>
          <a:p>
            <a:pPr>
              <a:lnSpc>
                <a:spcPts val="600"/>
              </a:lnSpc>
            </a:pPr>
            <a:r>
              <a:rPr altLang="ko-KR"/>
              <a:t>#define HRA2ID        (1&lt;&lt;10)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Point 시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lIns="0" tIns="0" rIns="0" bIns="0">
        <a:spAutoFit/>
      </a:bodyPr>
      <a:lstStyle>
        <a:defPPr marL="285750" indent="-285750" eaLnBrk="1" latinLnBrk="1" hangingPunct="1">
          <a:lnSpc>
            <a:spcPct val="130000"/>
          </a:lnSpc>
          <a:buFont typeface="Wingdings" panose="05000000000000000000" pitchFamily="2" charset="2"/>
          <a:buChar char="§"/>
          <a:defRPr sz="1200" dirty="0" smtClean="0">
            <a:solidFill>
              <a:srgbClr val="0D0D0D"/>
            </a:solidFill>
            <a:latin typeface="휴먼모음T" panose="02030504000101010101" pitchFamily="18" charset="-127"/>
            <a:ea typeface="휴먼모음T" panose="02030504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4348_TF10001108" id="{D857639A-5630-4BD0-ACF0-62B23A594B8A}" vid="{2A6161B3-565C-4FCB-AEA5-726434220644}"/>
    </a:ext>
  </a:extLst>
</a:theme>
</file>

<file path=ppt/theme/theme2.xml><?xml version="1.0" encoding="utf-8"?>
<a:theme xmlns:a="http://schemas.openxmlformats.org/drawingml/2006/main" name="1_PowerPoint 시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48_TF10001108" id="{D857639A-5630-4BD0-ACF0-62B23A594B8A}" vid="{2A6161B3-565C-4FCB-AEA5-72643422064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21094</TotalTime>
  <Words>6266</Words>
  <Application>Microsoft Office PowerPoint</Application>
  <PresentationFormat>와이드스크린</PresentationFormat>
  <Paragraphs>1486</Paragraphs>
  <Slides>59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Arial Unicode MS</vt:lpstr>
      <vt:lpstr>나눔고딕</vt:lpstr>
      <vt:lpstr>맑은 고딕</vt:lpstr>
      <vt:lpstr>함초롬돋움</vt:lpstr>
      <vt:lpstr>휴먼둥근헤드라인</vt:lpstr>
      <vt:lpstr>휴먼모음T</vt:lpstr>
      <vt:lpstr>Arial</vt:lpstr>
      <vt:lpstr>Bahnschrift Light Condensed</vt:lpstr>
      <vt:lpstr>Segoe UI</vt:lpstr>
      <vt:lpstr>Wingdings</vt:lpstr>
      <vt:lpstr>PowerPoint 시작</vt:lpstr>
      <vt:lpstr>1_PowerPoint 시작</vt:lpstr>
      <vt:lpstr>관제 프로그램 – 데이터 위주</vt:lpstr>
      <vt:lpstr>관제 프로그램 – 영상 위주</vt:lpstr>
      <vt:lpstr>IoT 전체 통신 계통도</vt:lpstr>
      <vt:lpstr>전체 시스템 구성도</vt:lpstr>
      <vt:lpstr>Diversity</vt:lpstr>
      <vt:lpstr>BOT580C 연결</vt:lpstr>
      <vt:lpstr>BOT580G 연결</vt:lpstr>
      <vt:lpstr>F/W 다운로드 방법</vt:lpstr>
      <vt:lpstr>Xcmd –x mode</vt:lpstr>
      <vt:lpstr>Serial command 1</vt:lpstr>
      <vt:lpstr>Serial command 2</vt:lpstr>
      <vt:lpstr>Mdbus.exe dump data</vt:lpstr>
      <vt:lpstr>MODBUS 테스트</vt:lpstr>
      <vt:lpstr>스마트 전구 BOT570</vt:lpstr>
      <vt:lpstr>발전폴 UI 프로그램 설치방법</vt:lpstr>
      <vt:lpstr>라떼판다 설정</vt:lpstr>
      <vt:lpstr>테스트 시 주의할 점 1</vt:lpstr>
      <vt:lpstr>테스트 시 주의할 점 2</vt:lpstr>
      <vt:lpstr>TVWS BS-CPE 연결 및 CCTV연결</vt:lpstr>
      <vt:lpstr>BOT 서버 연동 블럭도</vt:lpstr>
      <vt:lpstr>서버 접속 정보</vt:lpstr>
      <vt:lpstr>Master, Polling Server 설정 (보안철저)</vt:lpstr>
      <vt:lpstr>닷돈재 Master 설정(2022.11.25) - (보안철저)</vt:lpstr>
      <vt:lpstr>Master가 연결되어 있는 네트워크 공인 IP아는 방법</vt:lpstr>
      <vt:lpstr>DB(heidlSQL PGM) Device_info 등록</vt:lpstr>
      <vt:lpstr>DB(heidlSQL PGM) Pole_UI 등록</vt:lpstr>
      <vt:lpstr>BOT590 – Battery Pack Project </vt:lpstr>
      <vt:lpstr>H/W Interface</vt:lpstr>
      <vt:lpstr>시스템 통신 계통도 (1st STEP)</vt:lpstr>
      <vt:lpstr>시스템 통신 계통도 (2nd STEP)</vt:lpstr>
      <vt:lpstr>Data flow (1st STEP)</vt:lpstr>
      <vt:lpstr>Data flow (2nd STEP)</vt:lpstr>
      <vt:lpstr>BOT580UI F/W Interface</vt:lpstr>
      <vt:lpstr>H/W Interface</vt:lpstr>
      <vt:lpstr>F/W Interface</vt:lpstr>
      <vt:lpstr>UI Display [1]</vt:lpstr>
      <vt:lpstr>UI Display [1]</vt:lpstr>
      <vt:lpstr>UI Display [2]</vt:lpstr>
      <vt:lpstr>UI Display [3]</vt:lpstr>
      <vt:lpstr>F/W Download (Flasher 사용)</vt:lpstr>
      <vt:lpstr>Flasher  옵션 선택</vt:lpstr>
      <vt:lpstr>유량계 “F”모델</vt:lpstr>
      <vt:lpstr>Network architecture</vt:lpstr>
      <vt:lpstr>Data flow</vt:lpstr>
      <vt:lpstr>Packet structure</vt:lpstr>
      <vt:lpstr>Read/Write Multiple registers command</vt:lpstr>
      <vt:lpstr>Data example</vt:lpstr>
      <vt:lpstr>충전기 컨트롤러 “C”모델</vt:lpstr>
      <vt:lpstr>Packet structure</vt:lpstr>
      <vt:lpstr>Packet structure</vt:lpstr>
      <vt:lpstr>발전용 컨트롤러 “G”모델</vt:lpstr>
      <vt:lpstr>Packet structure</vt:lpstr>
      <vt:lpstr>LED 전구</vt:lpstr>
      <vt:lpstr>Serial commands</vt:lpstr>
      <vt:lpstr>Serial RF commands</vt:lpstr>
      <vt:lpstr>LED script sample</vt:lpstr>
      <vt:lpstr>필요 장비 &amp; TOOLS</vt:lpstr>
      <vt:lpstr>공정 순서</vt:lpstr>
      <vt:lpstr>Download pin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시작</dc:title>
  <dc:creator>Bryan</dc:creator>
  <cp:lastModifiedBy>hasun309@daum.net</cp:lastModifiedBy>
  <cp:revision>947</cp:revision>
  <dcterms:created xsi:type="dcterms:W3CDTF">2020-09-25T07:29:16Z</dcterms:created>
  <dcterms:modified xsi:type="dcterms:W3CDTF">2023-01-02T09:21:07Z</dcterms:modified>
  <cp:version/>
</cp:coreProperties>
</file>